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47"/>
  </p:notesMasterIdLst>
  <p:handoutMasterIdLst>
    <p:handoutMasterId r:id="rId48"/>
  </p:handoutMasterIdLst>
  <p:sldIdLst>
    <p:sldId id="260" r:id="rId2"/>
    <p:sldId id="256" r:id="rId3"/>
    <p:sldId id="479" r:id="rId4"/>
    <p:sldId id="480" r:id="rId5"/>
    <p:sldId id="481" r:id="rId6"/>
    <p:sldId id="482" r:id="rId7"/>
    <p:sldId id="483" r:id="rId8"/>
    <p:sldId id="484" r:id="rId9"/>
    <p:sldId id="485" r:id="rId10"/>
    <p:sldId id="486" r:id="rId11"/>
    <p:sldId id="487" r:id="rId12"/>
    <p:sldId id="488" r:id="rId13"/>
    <p:sldId id="489" r:id="rId14"/>
    <p:sldId id="490" r:id="rId15"/>
    <p:sldId id="491" r:id="rId16"/>
    <p:sldId id="492" r:id="rId17"/>
    <p:sldId id="493" r:id="rId18"/>
    <p:sldId id="494" r:id="rId19"/>
    <p:sldId id="495" r:id="rId20"/>
    <p:sldId id="496" r:id="rId21"/>
    <p:sldId id="379" r:id="rId22"/>
    <p:sldId id="380" r:id="rId23"/>
    <p:sldId id="381" r:id="rId24"/>
    <p:sldId id="382" r:id="rId25"/>
    <p:sldId id="383" r:id="rId26"/>
    <p:sldId id="384" r:id="rId27"/>
    <p:sldId id="385" r:id="rId28"/>
    <p:sldId id="386" r:id="rId29"/>
    <p:sldId id="391" r:id="rId30"/>
    <p:sldId id="392" r:id="rId31"/>
    <p:sldId id="393" r:id="rId32"/>
    <p:sldId id="395" r:id="rId33"/>
    <p:sldId id="396" r:id="rId34"/>
    <p:sldId id="398" r:id="rId35"/>
    <p:sldId id="399" r:id="rId36"/>
    <p:sldId id="400" r:id="rId37"/>
    <p:sldId id="402" r:id="rId38"/>
    <p:sldId id="405" r:id="rId39"/>
    <p:sldId id="406" r:id="rId40"/>
    <p:sldId id="408" r:id="rId41"/>
    <p:sldId id="410" r:id="rId42"/>
    <p:sldId id="411" r:id="rId43"/>
    <p:sldId id="413" r:id="rId44"/>
    <p:sldId id="414" r:id="rId45"/>
    <p:sldId id="497" r:id="rId46"/>
  </p:sldIdLst>
  <p:sldSz cx="10691813" cy="75596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33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15" autoAdjust="0"/>
    <p:restoredTop sz="94660" autoAdjust="0"/>
  </p:normalViewPr>
  <p:slideViewPr>
    <p:cSldViewPr snapToGrid="0">
      <p:cViewPr varScale="1">
        <p:scale>
          <a:sx n="67" d="100"/>
          <a:sy n="67" d="100"/>
        </p:scale>
        <p:origin x="1356" y="66"/>
      </p:cViewPr>
      <p:guideLst>
        <p:guide orient="horz" pos="2381"/>
        <p:guide pos="3367"/>
      </p:guideLst>
    </p:cSldViewPr>
  </p:slideViewPr>
  <p:outlineViewPr>
    <p:cViewPr>
      <p:scale>
        <a:sx n="33" d="100"/>
        <a:sy n="33" d="100"/>
      </p:scale>
      <p:origin x="0" y="696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64DC90-53FD-4878-97ED-6F56D53F72FD}" type="datetimeFigureOut">
              <a:rPr lang="en-US" smtClean="0"/>
              <a:pPr/>
              <a:t>12/11/2022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AA14CCC-2FC9-4D39-BC56-8642AE2EA993}" type="slidenum">
              <a:rPr lang="en-US" smtClean="0"/>
              <a:pPr/>
              <a:t>‹#›</a:t>
            </a:fld>
            <a:endParaRPr lang="en-US"/>
          </a:p>
        </p:txBody>
      </p:sp>
    </p:spTree>
    <p:extLst>
      <p:ext uri="{BB962C8B-B14F-4D97-AF65-F5344CB8AC3E}">
        <p14:creationId xmlns:p14="http://schemas.microsoft.com/office/powerpoint/2010/main" val="19868603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499A64-4BED-4649-8CC7-BF8EB4287DE1}" type="datetimeFigureOut">
              <a:rPr lang="en-US" smtClean="0"/>
              <a:pPr/>
              <a:t>12/11/2022</a:t>
            </a:fld>
            <a:endParaRPr lang="en-US"/>
          </a:p>
        </p:txBody>
      </p:sp>
      <p:sp>
        <p:nvSpPr>
          <p:cNvPr id="4" name="Slide Image Placeholder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3147E2-C6DD-4FCA-A77E-D89DB0CF1ED7}" type="slidenum">
              <a:rPr lang="en-US" smtClean="0"/>
              <a:pPr/>
              <a:t>‹#›</a:t>
            </a:fld>
            <a:endParaRPr lang="en-US"/>
          </a:p>
        </p:txBody>
      </p:sp>
    </p:spTree>
    <p:extLst>
      <p:ext uri="{BB962C8B-B14F-4D97-AF65-F5344CB8AC3E}">
        <p14:creationId xmlns:p14="http://schemas.microsoft.com/office/powerpoint/2010/main" val="112400053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en-US" smtClean="0"/>
              <a:t>Click to edit Master title style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3FE8B76-605F-4D2F-8624-E2E5A6AE30D9}" type="datetime1">
              <a:rPr lang="en-US" smtClean="0"/>
              <a:pPr/>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BE8C0-3224-4778-871B-5C6456A8FD96}" type="slidenum">
              <a:rPr lang="en-US" smtClean="0"/>
              <a:pPr/>
              <a:t>‹#›</a:t>
            </a:fld>
            <a:endParaRPr lang="en-US"/>
          </a:p>
        </p:txBody>
      </p:sp>
    </p:spTree>
    <p:extLst>
      <p:ext uri="{BB962C8B-B14F-4D97-AF65-F5344CB8AC3E}">
        <p14:creationId xmlns:p14="http://schemas.microsoft.com/office/powerpoint/2010/main" val="1350310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6C335BE-61A7-475D-8529-7B84D0D0CDBB}" type="datetime1">
              <a:rPr lang="en-US" smtClean="0"/>
              <a:pPr/>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BE8C0-3224-4778-871B-5C6456A8FD96}" type="slidenum">
              <a:rPr lang="en-US" smtClean="0"/>
              <a:pPr/>
              <a:t>‹#›</a:t>
            </a:fld>
            <a:endParaRPr lang="en-US"/>
          </a:p>
        </p:txBody>
      </p:sp>
    </p:spTree>
    <p:extLst>
      <p:ext uri="{BB962C8B-B14F-4D97-AF65-F5344CB8AC3E}">
        <p14:creationId xmlns:p14="http://schemas.microsoft.com/office/powerpoint/2010/main" val="247290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en-US" smtClean="0"/>
              <a:t>Click to edit Master title style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3C63AF8-B8DA-488D-BFCC-98F9BF7E53A8}" type="datetime1">
              <a:rPr lang="en-US" smtClean="0"/>
              <a:pPr/>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BE8C0-3224-4778-871B-5C6456A8FD96}" type="slidenum">
              <a:rPr lang="en-US" smtClean="0"/>
              <a:pPr/>
              <a:t>‹#›</a:t>
            </a:fld>
            <a:endParaRPr lang="en-US"/>
          </a:p>
        </p:txBody>
      </p:sp>
    </p:spTree>
    <p:extLst>
      <p:ext uri="{BB962C8B-B14F-4D97-AF65-F5344CB8AC3E}">
        <p14:creationId xmlns:p14="http://schemas.microsoft.com/office/powerpoint/2010/main" val="2699722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1CC488E-56D8-45B2-9D7C-9DA49CA5D99A}" type="datetime1">
              <a:rPr lang="en-US" smtClean="0"/>
              <a:pPr/>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8BE8C0-3224-4778-871B-5C6456A8FD96}" type="slidenum">
              <a:rPr lang="en-US" smtClean="0"/>
              <a:pPr/>
              <a:t>‹#›</a:t>
            </a:fld>
            <a:endParaRPr lang="en-US"/>
          </a:p>
        </p:txBody>
      </p:sp>
    </p:spTree>
    <p:extLst>
      <p:ext uri="{BB962C8B-B14F-4D97-AF65-F5344CB8AC3E}">
        <p14:creationId xmlns:p14="http://schemas.microsoft.com/office/powerpoint/2010/main" val="534156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Edit Master text styles</a:t>
            </a:r>
          </a:p>
        </p:txBody>
      </p:sp>
      <p:sp>
        <p:nvSpPr>
          <p:cNvPr id="4" name="Content Placeholder 3"/>
          <p:cNvSpPr>
            <a:spLocks noGrp="1"/>
          </p:cNvSpPr>
          <p:nvPr>
            <p:ph sz="half" idx="2"/>
          </p:nvPr>
        </p:nvSpPr>
        <p:spPr>
          <a:xfrm>
            <a:off x="736456" y="2761381"/>
            <a:ext cx="4523137" cy="40615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Edit Master text styles</a:t>
            </a:r>
          </a:p>
        </p:txBody>
      </p:sp>
      <p:sp>
        <p:nvSpPr>
          <p:cNvPr id="6" name="Content Placeholder 5"/>
          <p:cNvSpPr>
            <a:spLocks noGrp="1"/>
          </p:cNvSpPr>
          <p:nvPr>
            <p:ph sz="quarter" idx="4"/>
          </p:nvPr>
        </p:nvSpPr>
        <p:spPr>
          <a:xfrm>
            <a:off x="5412731" y="2761381"/>
            <a:ext cx="4545413" cy="40615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B3F42A4-1C43-4429-98CA-C4CA6536F464}" type="datetime1">
              <a:rPr lang="en-US" smtClean="0"/>
              <a:pPr/>
              <a:t>12/11/2022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8BE8C0-3224-4778-871B-5C6456A8FD96}" type="slidenum">
              <a:rPr lang="en-US" smtClean="0"/>
              <a:pPr/>
              <a:t>‹#›</a:t>
            </a:fld>
            <a:endParaRPr lang="en-US"/>
          </a:p>
        </p:txBody>
      </p:sp>
    </p:spTree>
    <p:extLst>
      <p:ext uri="{BB962C8B-B14F-4D97-AF65-F5344CB8AC3E}">
        <p14:creationId xmlns:p14="http://schemas.microsoft.com/office/powerpoint/2010/main" val="1776223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30E94F7-EA06-481D-893A-B84BED1533A2}" type="datetime1">
              <a:rPr lang="en-US" smtClean="0"/>
              <a:pPr/>
              <a:t>12/11/2022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8BE8C0-3224-4778-871B-5C6456A8FD96}" type="slidenum">
              <a:rPr lang="en-US" smtClean="0"/>
              <a:pPr/>
              <a:t>‹#›</a:t>
            </a:fld>
            <a:endParaRPr lang="en-US"/>
          </a:p>
        </p:txBody>
      </p:sp>
    </p:spTree>
    <p:extLst>
      <p:ext uri="{BB962C8B-B14F-4D97-AF65-F5344CB8AC3E}">
        <p14:creationId xmlns:p14="http://schemas.microsoft.com/office/powerpoint/2010/main" val="3507326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AB0B51-14CA-44B3-BA79-C4A200064E87}" type="datetime1">
              <a:rPr lang="en-US" smtClean="0"/>
              <a:pPr/>
              <a:t>12/11/2022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8BE8C0-3224-4778-871B-5C6456A8FD96}" type="slidenum">
              <a:rPr lang="en-US" smtClean="0"/>
              <a:pPr/>
              <a:t>‹#›</a:t>
            </a:fld>
            <a:endParaRPr lang="en-US"/>
          </a:p>
        </p:txBody>
      </p:sp>
    </p:spTree>
    <p:extLst>
      <p:ext uri="{BB962C8B-B14F-4D97-AF65-F5344CB8AC3E}">
        <p14:creationId xmlns:p14="http://schemas.microsoft.com/office/powerpoint/2010/main" val="1444442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US" smtClean="0"/>
              <a:t>Click to edit Master title style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smtClean="0"/>
              <a:t>Edit Master text styles</a:t>
            </a:r>
          </a:p>
        </p:txBody>
      </p:sp>
      <p:sp>
        <p:nvSpPr>
          <p:cNvPr id="5" name="Date Placeholder 4"/>
          <p:cNvSpPr>
            <a:spLocks noGrp="1"/>
          </p:cNvSpPr>
          <p:nvPr>
            <p:ph type="dt" sz="half" idx="10"/>
          </p:nvPr>
        </p:nvSpPr>
        <p:spPr/>
        <p:txBody>
          <a:bodyPr/>
          <a:lstStyle/>
          <a:p>
            <a:fld id="{214AA3AA-E429-49FC-A52C-DE0F39DC43A9}" type="datetime1">
              <a:rPr lang="en-US" smtClean="0"/>
              <a:pPr/>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8BE8C0-3224-4778-871B-5C6456A8FD96}" type="slidenum">
              <a:rPr lang="en-US" smtClean="0"/>
              <a:pPr/>
              <a:t>‹#›</a:t>
            </a:fld>
            <a:endParaRPr lang="en-US"/>
          </a:p>
        </p:txBody>
      </p:sp>
    </p:spTree>
    <p:extLst>
      <p:ext uri="{BB962C8B-B14F-4D97-AF65-F5344CB8AC3E}">
        <p14:creationId xmlns:p14="http://schemas.microsoft.com/office/powerpoint/2010/main" val="484901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smtClean="0"/>
              <a:t>Click icon to add picture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smtClean="0"/>
              <a:t>Edit Master text styles</a:t>
            </a:r>
          </a:p>
        </p:txBody>
      </p:sp>
      <p:sp>
        <p:nvSpPr>
          <p:cNvPr id="5" name="Date Placeholder 4"/>
          <p:cNvSpPr>
            <a:spLocks noGrp="1"/>
          </p:cNvSpPr>
          <p:nvPr>
            <p:ph type="dt" sz="half" idx="10"/>
          </p:nvPr>
        </p:nvSpPr>
        <p:spPr/>
        <p:txBody>
          <a:bodyPr/>
          <a:lstStyle/>
          <a:p>
            <a:fld id="{C7A308DE-B850-47B5-870D-3ABF01E31CF4}" type="datetime1">
              <a:rPr lang="en-US" smtClean="0"/>
              <a:pPr/>
              <a:t>12/11/2022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8BE8C0-3224-4778-871B-5C6456A8FD96}" type="slidenum">
              <a:rPr lang="en-US" smtClean="0"/>
              <a:pPr/>
              <a:t>‹#›</a:t>
            </a:fld>
            <a:endParaRPr lang="en-US"/>
          </a:p>
        </p:txBody>
      </p:sp>
    </p:spTree>
    <p:extLst>
      <p:ext uri="{BB962C8B-B14F-4D97-AF65-F5344CB8AC3E}">
        <p14:creationId xmlns:p14="http://schemas.microsoft.com/office/powerpoint/2010/main" val="4055638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6D9CBE-0855-4AC7-8B51-F0A4422BFF36}" type="datetime1">
              <a:rPr lang="en-US" smtClean="0"/>
              <a:pPr/>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BE8C0-3224-4778-871B-5C6456A8FD96}" type="slidenum">
              <a:rPr lang="en-US" smtClean="0"/>
              <a:pPr/>
              <a:t>‹#›</a:t>
            </a:fld>
            <a:endParaRPr lang="en-US"/>
          </a:p>
        </p:txBody>
      </p:sp>
    </p:spTree>
    <p:extLst>
      <p:ext uri="{BB962C8B-B14F-4D97-AF65-F5344CB8AC3E}">
        <p14:creationId xmlns:p14="http://schemas.microsoft.com/office/powerpoint/2010/main" val="2596400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C5D6F4-65CD-4ED6-82EE-97A152DD84AB}" type="datetime1">
              <a:rPr lang="en-US" smtClean="0"/>
              <a:pPr/>
              <a:t>12/11/2022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8BE8C0-3224-4778-871B-5C6456A8FD96}" type="slidenum">
              <a:rPr lang="en-US" smtClean="0"/>
              <a:pPr/>
              <a:t>‹#›</a:t>
            </a:fld>
            <a:endParaRPr lang="en-US"/>
          </a:p>
        </p:txBody>
      </p:sp>
    </p:spTree>
    <p:extLst>
      <p:ext uri="{BB962C8B-B14F-4D97-AF65-F5344CB8AC3E}">
        <p14:creationId xmlns:p14="http://schemas.microsoft.com/office/powerpoint/2010/main" val="3141025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BC892022-697C-495D-85CF-87802BE1FF31}" type="datetime1">
              <a:rPr lang="en-US" smtClean="0"/>
              <a:pPr/>
              <a:t>12/11/2022</a:t>
            </a:fld>
            <a:endParaRPr lang="en-US"/>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258BE8C0-3224-4778-871B-5C6456A8FD96}" type="slidenum">
              <a:rPr lang="en-US" smtClean="0"/>
              <a:pPr/>
              <a:t>‹#›</a:t>
            </a:fld>
            <a:endParaRPr lang="en-US"/>
          </a:p>
        </p:txBody>
      </p:sp>
    </p:spTree>
    <p:extLst>
      <p:ext uri="{BB962C8B-B14F-4D97-AF65-F5344CB8AC3E}">
        <p14:creationId xmlns:p14="http://schemas.microsoft.com/office/powerpoint/2010/main" val="31585987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image" Target="../media/image3.jpg"/><Relationship Id="rId7" Type="http://schemas.openxmlformats.org/officeDocument/2006/relationships/slide" Target="slide26.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slide" Target="slide21.xml"/><Relationship Id="rId5" Type="http://schemas.openxmlformats.org/officeDocument/2006/relationships/slide" Target="slide12.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989320" y="3261360"/>
            <a:ext cx="3680511" cy="584775"/>
          </a:xfrm>
          <a:prstGeom prst="rect">
            <a:avLst/>
          </a:prstGeom>
          <a:noFill/>
        </p:spPr>
        <p:txBody>
          <a:bodyPr wrap="square" rtlCol="0">
            <a:spAutoFit/>
          </a:bodyPr>
          <a:lstStyle/>
          <a:p>
            <a:pPr algn="ctr" rtl="1"/>
            <a:r>
              <a:rPr lang="fa-IR" sz="3200" dirty="0" smtClean="0">
                <a:solidFill>
                  <a:srgbClr val="FF0000"/>
                </a:solidFill>
                <a:cs typeface="B Titr" pitchFamily="2" charset="-78"/>
              </a:rPr>
              <a:t>مطالب آموزشی</a:t>
            </a:r>
            <a:endParaRPr lang="en-US" sz="3200" dirty="0">
              <a:solidFill>
                <a:srgbClr val="FF0000"/>
              </a:solidFill>
              <a:cs typeface="B Titr" pitchFamily="2" charset="-78"/>
            </a:endParaRPr>
          </a:p>
        </p:txBody>
      </p:sp>
    </p:spTree>
    <p:extLst>
      <p:ext uri="{BB962C8B-B14F-4D97-AF65-F5344CB8AC3E}">
        <p14:creationId xmlns:p14="http://schemas.microsoft.com/office/powerpoint/2010/main" val="15460562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67712" y="1237197"/>
            <a:ext cx="7622215" cy="847635"/>
          </a:xfrm>
        </p:spPr>
        <p:txBody>
          <a:bodyPr>
            <a:noAutofit/>
          </a:bodyPr>
          <a:lstStyle/>
          <a:p>
            <a:pPr algn="r" rtl="1"/>
            <a:r>
              <a:rPr lang="fa-IR" sz="4400" dirty="0" smtClean="0">
                <a:solidFill>
                  <a:srgbClr val="FF0000"/>
                </a:solidFill>
                <a:cs typeface="B Titr" panose="00000700000000000000" pitchFamily="2" charset="-78"/>
              </a:rPr>
              <a:t>مطالب آموزشی</a:t>
            </a:r>
            <a:endParaRPr lang="en-US" sz="6000" dirty="0">
              <a:solidFill>
                <a:srgbClr val="FF0000"/>
              </a:solidFill>
              <a:cs typeface="B Titr" panose="00000700000000000000" pitchFamily="2" charset="-78"/>
            </a:endParaRPr>
          </a:p>
        </p:txBody>
      </p:sp>
      <p:sp>
        <p:nvSpPr>
          <p:cNvPr id="3" name="Title 1"/>
          <p:cNvSpPr txBox="1">
            <a:spLocks/>
          </p:cNvSpPr>
          <p:nvPr/>
        </p:nvSpPr>
        <p:spPr>
          <a:xfrm>
            <a:off x="382138" y="2238234"/>
            <a:ext cx="9563974" cy="5032823"/>
          </a:xfrm>
          <a:prstGeom prst="rect">
            <a:avLst/>
          </a:prstGeom>
        </p:spPr>
        <p:txBody>
          <a:bodyPr vert="horz" lIns="91440" tIns="45720" rIns="91440" bIns="45720" rtlCol="0" anchor="b">
            <a:noAutofit/>
          </a:bodyPr>
          <a:lstStyle/>
          <a:p>
            <a:pPr algn="r" defTabSz="1007943" rtl="1">
              <a:lnSpc>
                <a:spcPct val="150000"/>
              </a:lnSpc>
              <a:spcBef>
                <a:spcPct val="0"/>
              </a:spcBef>
              <a:defRPr/>
            </a:pPr>
            <a:r>
              <a:rPr lang="fa-IR" sz="2800" dirty="0">
                <a:solidFill>
                  <a:srgbClr val="FF0000"/>
                </a:solidFill>
                <a:cs typeface="B Titr" panose="00000700000000000000" pitchFamily="2" charset="-78"/>
                <a:hlinkClick r:id="rId4" action="ppaction://hlinksldjump"/>
              </a:rPr>
              <a:t>نکاتی درباره آمادگی در برابر سیل</a:t>
            </a:r>
            <a:r>
              <a:rPr lang="fa-IR" sz="2800" dirty="0">
                <a:solidFill>
                  <a:srgbClr val="FF0000"/>
                </a:solidFill>
                <a:cs typeface="B Titr" panose="00000700000000000000" pitchFamily="2" charset="-78"/>
              </a:rPr>
              <a:t> </a:t>
            </a:r>
          </a:p>
          <a:p>
            <a:pPr algn="r" defTabSz="1007943" rtl="1">
              <a:lnSpc>
                <a:spcPct val="150000"/>
              </a:lnSpc>
              <a:spcBef>
                <a:spcPct val="0"/>
              </a:spcBef>
              <a:defRPr/>
            </a:pPr>
            <a:r>
              <a:rPr lang="fa-IR" sz="2800" dirty="0">
                <a:solidFill>
                  <a:srgbClr val="FF0000"/>
                </a:solidFill>
                <a:cs typeface="B Titr" panose="00000700000000000000" pitchFamily="2" charset="-78"/>
                <a:hlinkClick r:id="rId5" action="ppaction://hlinksldjump"/>
              </a:rPr>
              <a:t>اقدامات قبل، حین و بعد از وقوع سیل</a:t>
            </a:r>
            <a:endParaRPr lang="fa-IR" sz="2800" dirty="0">
              <a:solidFill>
                <a:srgbClr val="FF0000"/>
              </a:solidFill>
              <a:cs typeface="B Titr" panose="00000700000000000000" pitchFamily="2" charset="-78"/>
            </a:endParaRPr>
          </a:p>
          <a:p>
            <a:pPr marL="0" marR="0" lvl="0" indent="0" algn="r" defTabSz="1007943" rtl="1" eaLnBrk="1" fontAlgn="auto" latinLnBrk="0" hangingPunct="1">
              <a:lnSpc>
                <a:spcPct val="150000"/>
              </a:lnSpc>
              <a:spcBef>
                <a:spcPct val="0"/>
              </a:spcBef>
              <a:spcAft>
                <a:spcPts val="0"/>
              </a:spcAft>
              <a:buClrTx/>
              <a:buSzTx/>
              <a:buFontTx/>
              <a:buNone/>
              <a:tabLst/>
              <a:defRPr/>
            </a:pPr>
            <a:r>
              <a:rPr lang="fa-IR" sz="2800" dirty="0" smtClean="0">
                <a:solidFill>
                  <a:srgbClr val="FF0000"/>
                </a:solidFill>
                <a:latin typeface="+mj-lt"/>
                <a:ea typeface="+mj-ea"/>
                <a:cs typeface="B Titr" panose="00000700000000000000" pitchFamily="2" charset="-78"/>
                <a:hlinkClick r:id="rId6" action="ppaction://hlinksldjump"/>
              </a:rPr>
              <a:t>نکاتی درباره آمادگی در برابر زلزله</a:t>
            </a:r>
            <a:endParaRPr lang="fa-IR" sz="2800" dirty="0" smtClean="0">
              <a:solidFill>
                <a:srgbClr val="FF0000"/>
              </a:solidFill>
              <a:latin typeface="+mj-lt"/>
              <a:ea typeface="+mj-ea"/>
              <a:cs typeface="B Titr" panose="00000700000000000000" pitchFamily="2" charset="-78"/>
            </a:endParaRPr>
          </a:p>
          <a:p>
            <a:pPr algn="r" defTabSz="1007943" rtl="1">
              <a:lnSpc>
                <a:spcPct val="150000"/>
              </a:lnSpc>
              <a:spcBef>
                <a:spcPct val="0"/>
              </a:spcBef>
              <a:defRPr/>
            </a:pPr>
            <a:r>
              <a:rPr lang="fa-IR" sz="2800" dirty="0">
                <a:solidFill>
                  <a:srgbClr val="FF0000"/>
                </a:solidFill>
                <a:latin typeface="+mj-lt"/>
                <a:ea typeface="+mj-ea"/>
                <a:cs typeface="B Titr" panose="00000700000000000000" pitchFamily="2" charset="-78"/>
                <a:hlinkClick r:id="rId7" action="ppaction://hlinksldjump"/>
              </a:rPr>
              <a:t>اقدامات قبل، حین و بعد از وقوع </a:t>
            </a:r>
            <a:r>
              <a:rPr lang="fa-IR" sz="2800" dirty="0" smtClean="0">
                <a:solidFill>
                  <a:srgbClr val="FF0000"/>
                </a:solidFill>
                <a:latin typeface="+mj-lt"/>
                <a:ea typeface="+mj-ea"/>
                <a:cs typeface="B Titr" panose="00000700000000000000" pitchFamily="2" charset="-78"/>
                <a:hlinkClick r:id="rId7" action="ppaction://hlinksldjump"/>
              </a:rPr>
              <a:t>زلزله</a:t>
            </a:r>
            <a:endParaRPr lang="fa-IR" sz="2800" dirty="0" smtClean="0">
              <a:solidFill>
                <a:srgbClr val="FF0000"/>
              </a:solidFill>
              <a:latin typeface="+mj-lt"/>
              <a:ea typeface="+mj-ea"/>
              <a:cs typeface="B Titr" panose="00000700000000000000" pitchFamily="2" charset="-78"/>
            </a:endParaRPr>
          </a:p>
          <a:p>
            <a:pPr algn="r" defTabSz="1007943" rtl="1">
              <a:lnSpc>
                <a:spcPct val="150000"/>
              </a:lnSpc>
              <a:spcBef>
                <a:spcPct val="0"/>
              </a:spcBef>
              <a:defRPr/>
            </a:pPr>
            <a:r>
              <a:rPr lang="fa-IR" sz="2800" dirty="0">
                <a:solidFill>
                  <a:srgbClr val="FF0000"/>
                </a:solidFill>
                <a:cs typeface="B Titr" panose="00000700000000000000" pitchFamily="2" charset="-78"/>
                <a:hlinkClick r:id="rId8" action="ppaction://hlinksldjump"/>
              </a:rPr>
              <a:t>اقدامات </a:t>
            </a:r>
            <a:r>
              <a:rPr lang="fa-IR" sz="2800" dirty="0" smtClean="0">
                <a:solidFill>
                  <a:srgbClr val="FF0000"/>
                </a:solidFill>
                <a:latin typeface="+mj-lt"/>
                <a:ea typeface="+mj-ea"/>
                <a:cs typeface="B Titr" panose="00000700000000000000" pitchFamily="2" charset="-78"/>
                <a:hlinkClick r:id="rId8" action="ppaction://hlinksldjump"/>
              </a:rPr>
              <a:t>هنگام وقوع </a:t>
            </a:r>
            <a:r>
              <a:rPr lang="fa-IR" sz="2800" dirty="0">
                <a:solidFill>
                  <a:srgbClr val="FF0000"/>
                </a:solidFill>
                <a:latin typeface="+mj-lt"/>
                <a:ea typeface="+mj-ea"/>
                <a:cs typeface="B Titr" panose="00000700000000000000" pitchFamily="2" charset="-78"/>
                <a:hlinkClick r:id="rId8" action="ppaction://hlinksldjump"/>
              </a:rPr>
              <a:t>زلزله </a:t>
            </a:r>
            <a:endParaRPr lang="fa-IR" sz="2800" dirty="0" smtClean="0">
              <a:solidFill>
                <a:srgbClr val="FF0000"/>
              </a:solidFill>
              <a:latin typeface="+mj-lt"/>
              <a:ea typeface="+mj-ea"/>
              <a:cs typeface="B Titr" panose="00000700000000000000" pitchFamily="2" charset="-78"/>
            </a:endParaRPr>
          </a:p>
        </p:txBody>
      </p:sp>
      <p:sp>
        <p:nvSpPr>
          <p:cNvPr id="4" name="Title 1"/>
          <p:cNvSpPr txBox="1">
            <a:spLocks/>
          </p:cNvSpPr>
          <p:nvPr/>
        </p:nvSpPr>
        <p:spPr>
          <a:xfrm>
            <a:off x="545911" y="2939874"/>
            <a:ext cx="9646952" cy="1259946"/>
          </a:xfrm>
          <a:prstGeom prst="rect">
            <a:avLst/>
          </a:prstGeom>
        </p:spPr>
        <p:txBody>
          <a:bodyPr vert="horz" lIns="91440" tIns="45720" rIns="91440" bIns="45720" rtlCol="0" anchor="b">
            <a:normAutofit fontScale="97500"/>
          </a:bodyPr>
          <a:lstStyle>
            <a:lvl1pPr algn="ctr" defTabSz="1007943" rtl="0" eaLnBrk="1" latinLnBrk="0" hangingPunct="1">
              <a:lnSpc>
                <a:spcPct val="90000"/>
              </a:lnSpc>
              <a:spcBef>
                <a:spcPct val="0"/>
              </a:spcBef>
              <a:buNone/>
              <a:defRPr sz="6614" kern="1200">
                <a:solidFill>
                  <a:schemeClr val="tx1"/>
                </a:solidFill>
                <a:latin typeface="+mj-lt"/>
                <a:ea typeface="+mj-ea"/>
                <a:cs typeface="+mj-cs"/>
              </a:defRPr>
            </a:lvl1pPr>
          </a:lstStyle>
          <a:p>
            <a:pPr rtl="1"/>
            <a:endParaRPr lang="en-US" b="1" dirty="0">
              <a:cs typeface="B Traffic" panose="00000400000000000000" pitchFamily="2" charset="-78"/>
            </a:endParaRPr>
          </a:p>
        </p:txBody>
      </p:sp>
    </p:spTree>
    <p:extLst>
      <p:ext uri="{BB962C8B-B14F-4D97-AF65-F5344CB8AC3E}">
        <p14:creationId xmlns:p14="http://schemas.microsoft.com/office/powerpoint/2010/main" val="27749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3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50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3"/>
                                        </p:tgtEl>
                                        <p:attrNameLst>
                                          <p:attrName>fillcolor</p:attrName>
                                        </p:attrNameLst>
                                      </p:cBhvr>
                                      <p:tavLst>
                                        <p:tav tm="0">
                                          <p:val>
                                            <p:clrVal>
                                              <a:schemeClr val="accent2"/>
                                            </p:clrVal>
                                          </p:val>
                                        </p:tav>
                                        <p:tav tm="50000">
                                          <p:val>
                                            <p:clrVal>
                                              <a:schemeClr val="hlink"/>
                                            </p:clrVal>
                                          </p:val>
                                        </p:tav>
                                      </p:tavLst>
                                    </p:anim>
                                    <p:set>
                                      <p:cBhvr>
                                        <p:cTn id="9" dur="500"/>
                                        <p:tgtEl>
                                          <p:spTgt spid="3"/>
                                        </p:tgtEl>
                                        <p:attrNameLst>
                                          <p:attrName>fill.type</p:attrName>
                                        </p:attrNameLst>
                                      </p:cBhvr>
                                      <p:to>
                                        <p:strVal val="solid"/>
                                      </p:to>
                                    </p:se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533" y="3070745"/>
            <a:ext cx="8820746" cy="2852383"/>
          </a:xfrm>
          <a:solidFill>
            <a:srgbClr val="FFFF00"/>
          </a:solidFill>
        </p:spPr>
        <p:txBody>
          <a:bodyPr vert="horz" lIns="91440" tIns="45720" rIns="91440" bIns="45720" rtlCol="0" anchor="ctr">
            <a:normAutofit/>
          </a:bodyPr>
          <a:lstStyle/>
          <a:p>
            <a:pPr algn="ctr" rtl="1">
              <a:lnSpc>
                <a:spcPct val="150000"/>
              </a:lnSpc>
            </a:pPr>
            <a:r>
              <a:rPr lang="fa-IR" sz="4400" b="1" dirty="0">
                <a:solidFill>
                  <a:schemeClr val="accent5"/>
                </a:solidFill>
                <a:cs typeface="B Traffic" panose="00000400000000000000" pitchFamily="2" charset="-78"/>
              </a:rPr>
              <a:t>نکاتی </a:t>
            </a:r>
            <a:r>
              <a:rPr lang="fa-IR" sz="4400" b="1" dirty="0" smtClean="0">
                <a:solidFill>
                  <a:schemeClr val="accent5"/>
                </a:solidFill>
                <a:cs typeface="B Traffic" panose="00000400000000000000" pitchFamily="2" charset="-78"/>
              </a:rPr>
              <a:t>درباره</a:t>
            </a:r>
            <a:r>
              <a:rPr lang="fa-IR" sz="4400" b="1" dirty="0">
                <a:solidFill>
                  <a:srgbClr val="FF0000"/>
                </a:solidFill>
                <a:cs typeface="B Traffic" panose="00000400000000000000" pitchFamily="2" charset="-78"/>
              </a:rPr>
              <a:t/>
            </a:r>
            <a:br>
              <a:rPr lang="fa-IR" sz="4400" b="1" dirty="0">
                <a:solidFill>
                  <a:srgbClr val="FF0000"/>
                </a:solidFill>
                <a:cs typeface="B Traffic" panose="00000400000000000000" pitchFamily="2" charset="-78"/>
              </a:rPr>
            </a:br>
            <a:r>
              <a:rPr lang="fa-IR" sz="4400" b="1" dirty="0">
                <a:solidFill>
                  <a:srgbClr val="FF0000"/>
                </a:solidFill>
                <a:cs typeface="B Traffic" panose="00000400000000000000" pitchFamily="2" charset="-78"/>
              </a:rPr>
              <a:t>آمادگی در برابر سیل </a:t>
            </a:r>
            <a:endParaRPr lang="en-US" sz="4400" b="1" dirty="0">
              <a:solidFill>
                <a:srgbClr val="FF0000"/>
              </a:solidFill>
              <a:cs typeface="B Traffic" panose="00000400000000000000" pitchFamily="2" charset="-78"/>
            </a:endParaRPr>
          </a:p>
        </p:txBody>
      </p:sp>
      <p:sp>
        <p:nvSpPr>
          <p:cNvPr id="3" name="Rectangle 2">
            <a:hlinkClick r:id="rId2" action="ppaction://hlinksldjump"/>
          </p:cNvPr>
          <p:cNvSpPr/>
          <p:nvPr/>
        </p:nvSpPr>
        <p:spPr>
          <a:xfrm rot="19779307">
            <a:off x="64616" y="230567"/>
            <a:ext cx="681597" cy="291618"/>
          </a:xfrm>
          <a:prstGeom prst="rect">
            <a:avLst/>
          </a:prstGeom>
        </p:spPr>
        <p:txBody>
          <a:bodyPr wrap="none">
            <a:spAutoFit/>
          </a:bodyPr>
          <a:lstStyle/>
          <a:p>
            <a:pPr defTabSz="1007943" rtl="1">
              <a:lnSpc>
                <a:spcPct val="90000"/>
              </a:lnSpc>
              <a:spcBef>
                <a:spcPct val="0"/>
              </a:spcBef>
            </a:pPr>
            <a:r>
              <a:rPr lang="fa-IR" sz="1400" dirty="0">
                <a:latin typeface="Times New Roman"/>
                <a:ea typeface="Times New Roman"/>
                <a:cs typeface="B Titr" panose="00000700000000000000" pitchFamily="2" charset="-78"/>
              </a:rPr>
              <a:t>بازگشت</a:t>
            </a:r>
            <a:endParaRPr lang="en-US" sz="1400" dirty="0">
              <a:latin typeface="Times New Roman"/>
              <a:ea typeface="Times New Roman"/>
              <a:cs typeface="B Titr" panose="00000700000000000000" pitchFamily="2" charset="-78"/>
            </a:endParaRPr>
          </a:p>
        </p:txBody>
      </p:sp>
    </p:spTree>
    <p:extLst>
      <p:ext uri="{BB962C8B-B14F-4D97-AF65-F5344CB8AC3E}">
        <p14:creationId xmlns:p14="http://schemas.microsoft.com/office/powerpoint/2010/main" val="31800553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307" y="1548390"/>
            <a:ext cx="10085695" cy="4796544"/>
          </a:xfrm>
        </p:spPr>
        <p:txBody>
          <a:bodyPr>
            <a:normAutofit/>
          </a:bodyPr>
          <a:lstStyle/>
          <a:p>
            <a:pPr algn="just" rtl="1">
              <a:lnSpc>
                <a:spcPct val="150000"/>
              </a:lnSpc>
            </a:pPr>
            <a:r>
              <a:rPr lang="fa-IR" sz="2800" dirty="0" smtClean="0">
                <a:cs typeface="B Traffic" panose="00000400000000000000" pitchFamily="2" charset="-78"/>
              </a:rPr>
              <a:t> </a:t>
            </a:r>
            <a:r>
              <a:rPr lang="fa-IR" sz="2800" dirty="0" err="1" smtClean="0">
                <a:cs typeface="B Traffic" panose="00000400000000000000" pitchFamily="2" charset="-78"/>
              </a:rPr>
              <a:t>سيل</a:t>
            </a:r>
            <a:r>
              <a:rPr lang="fa-IR" sz="2800" dirty="0" smtClean="0">
                <a:cs typeface="B Traffic" panose="00000400000000000000" pitchFamily="2" charset="-78"/>
              </a:rPr>
              <a:t> </a:t>
            </a:r>
            <a:r>
              <a:rPr lang="fa-IR" sz="2800" dirty="0" err="1" smtClean="0">
                <a:solidFill>
                  <a:srgbClr val="FF0000"/>
                </a:solidFill>
                <a:cs typeface="B Traffic" panose="00000400000000000000" pitchFamily="2" charset="-78"/>
              </a:rPr>
              <a:t>يکي</a:t>
            </a:r>
            <a:r>
              <a:rPr lang="fa-IR" sz="2800" dirty="0" smtClean="0">
                <a:solidFill>
                  <a:srgbClr val="FF0000"/>
                </a:solidFill>
                <a:cs typeface="B Traffic" panose="00000400000000000000" pitchFamily="2" charset="-78"/>
              </a:rPr>
              <a:t> از شايع‌ترين </a:t>
            </a:r>
            <a:r>
              <a:rPr lang="fa-IR" sz="2800" dirty="0" smtClean="0">
                <a:cs typeface="B Traffic" panose="00000400000000000000" pitchFamily="2" charset="-78"/>
              </a:rPr>
              <a:t>حوادث </a:t>
            </a:r>
            <a:r>
              <a:rPr lang="fa-IR" sz="2800" dirty="0" err="1" smtClean="0">
                <a:cs typeface="B Traffic" panose="00000400000000000000" pitchFamily="2" charset="-78"/>
              </a:rPr>
              <a:t>طبيعي</a:t>
            </a:r>
            <a:r>
              <a:rPr lang="fa-IR" sz="2800" dirty="0" smtClean="0">
                <a:cs typeface="B Traffic" panose="00000400000000000000" pitchFamily="2" charset="-78"/>
              </a:rPr>
              <a:t> در </a:t>
            </a:r>
            <a:r>
              <a:rPr lang="fa-IR" sz="2800" dirty="0" err="1" smtClean="0">
                <a:cs typeface="B Traffic" panose="00000400000000000000" pitchFamily="2" charset="-78"/>
              </a:rPr>
              <a:t>ايران</a:t>
            </a:r>
            <a:r>
              <a:rPr lang="fa-IR" sz="2800" dirty="0" smtClean="0">
                <a:cs typeface="B Traffic" panose="00000400000000000000" pitchFamily="2" charset="-78"/>
              </a:rPr>
              <a:t> و </a:t>
            </a:r>
            <a:r>
              <a:rPr lang="fa-IR" sz="2800" dirty="0" err="1" smtClean="0">
                <a:cs typeface="B Traffic" panose="00000400000000000000" pitchFamily="2" charset="-78"/>
              </a:rPr>
              <a:t>بسياري</a:t>
            </a:r>
            <a:r>
              <a:rPr lang="fa-IR" sz="2800" dirty="0" smtClean="0">
                <a:cs typeface="B Traffic" panose="00000400000000000000" pitchFamily="2" charset="-78"/>
              </a:rPr>
              <a:t> از </a:t>
            </a:r>
            <a:r>
              <a:rPr lang="fa-IR" sz="2800" dirty="0" err="1" smtClean="0">
                <a:cs typeface="B Traffic" panose="00000400000000000000" pitchFamily="2" charset="-78"/>
              </a:rPr>
              <a:t>کشورهاي</a:t>
            </a:r>
            <a:r>
              <a:rPr lang="fa-IR" sz="2800" dirty="0" smtClean="0">
                <a:cs typeface="B Traffic" panose="00000400000000000000" pitchFamily="2" charset="-78"/>
              </a:rPr>
              <a:t> جهان است. </a:t>
            </a:r>
          </a:p>
          <a:p>
            <a:pPr algn="just" rtl="1">
              <a:lnSpc>
                <a:spcPct val="150000"/>
              </a:lnSpc>
            </a:pPr>
            <a:r>
              <a:rPr lang="fa-IR" sz="2800" dirty="0" smtClean="0">
                <a:cs typeface="B Traffic" panose="00000400000000000000" pitchFamily="2" charset="-78"/>
              </a:rPr>
              <a:t>در ایران از سال 1320 تا 1370، تعداد </a:t>
            </a:r>
            <a:r>
              <a:rPr lang="fa-IR" sz="2800" dirty="0" smtClean="0">
                <a:solidFill>
                  <a:srgbClr val="FF0000"/>
                </a:solidFill>
                <a:cs typeface="B Traffic" panose="00000400000000000000" pitchFamily="2" charset="-78"/>
              </a:rPr>
              <a:t>3700 مورد سیل </a:t>
            </a:r>
            <a:r>
              <a:rPr lang="fa-IR" sz="2800" dirty="0" smtClean="0">
                <a:cs typeface="B Traffic" panose="00000400000000000000" pitchFamily="2" charset="-78"/>
              </a:rPr>
              <a:t>به ثبت رسیده است.</a:t>
            </a:r>
          </a:p>
          <a:p>
            <a:pPr algn="just" rtl="1">
              <a:lnSpc>
                <a:spcPct val="150000"/>
              </a:lnSpc>
            </a:pPr>
            <a:r>
              <a:rPr lang="fa-IR" sz="2800" dirty="0" smtClean="0">
                <a:cs typeface="B Traffic" panose="00000400000000000000" pitchFamily="2" charset="-78"/>
              </a:rPr>
              <a:t>در اغلب سال های گذشته، </a:t>
            </a:r>
            <a:r>
              <a:rPr lang="fa-IR" sz="2800" dirty="0" smtClean="0">
                <a:solidFill>
                  <a:srgbClr val="FF0000"/>
                </a:solidFill>
                <a:cs typeface="B Traffic" panose="00000400000000000000" pitchFamily="2" charset="-78"/>
              </a:rPr>
              <a:t>حدود 70 درصد اعتبارات </a:t>
            </a:r>
            <a:r>
              <a:rPr lang="fa-IR" sz="2800" dirty="0" smtClean="0">
                <a:cs typeface="B Traffic" panose="00000400000000000000" pitchFamily="2" charset="-78"/>
              </a:rPr>
              <a:t>سالانه طرح کاهش اثرات بلایای طبیعی، صرف جبران خسارات سیل شده است.</a:t>
            </a:r>
          </a:p>
          <a:p>
            <a:pPr algn="just" rtl="1">
              <a:lnSpc>
                <a:spcPct val="150000"/>
              </a:lnSpc>
            </a:pPr>
            <a:r>
              <a:rPr lang="fa-IR" sz="2800" dirty="0" smtClean="0">
                <a:solidFill>
                  <a:srgbClr val="FF0000"/>
                </a:solidFill>
                <a:cs typeface="B Traffic" panose="00000400000000000000" pitchFamily="2" charset="-78"/>
              </a:rPr>
              <a:t>خسارات</a:t>
            </a:r>
            <a:r>
              <a:rPr lang="fa-IR" sz="2800" dirty="0" smtClean="0">
                <a:cs typeface="B Traffic" panose="00000400000000000000" pitchFamily="2" charset="-78"/>
              </a:rPr>
              <a:t> ناشی از سیل در 5 </a:t>
            </a:r>
            <a:r>
              <a:rPr lang="fa-IR" sz="2800" dirty="0" err="1" smtClean="0">
                <a:cs typeface="B Traffic" panose="00000400000000000000" pitchFamily="2" charset="-78"/>
              </a:rPr>
              <a:t>دهة</a:t>
            </a:r>
            <a:r>
              <a:rPr lang="fa-IR" sz="2800" dirty="0" smtClean="0">
                <a:cs typeface="B Traffic" panose="00000400000000000000" pitchFamily="2" charset="-78"/>
              </a:rPr>
              <a:t> گذشته </a:t>
            </a:r>
            <a:r>
              <a:rPr lang="fa-IR" sz="2800" dirty="0" smtClean="0">
                <a:solidFill>
                  <a:srgbClr val="FF0000"/>
                </a:solidFill>
                <a:cs typeface="B Traffic" panose="00000400000000000000" pitchFamily="2" charset="-78"/>
              </a:rPr>
              <a:t>250 درصد </a:t>
            </a:r>
            <a:r>
              <a:rPr lang="fa-IR" sz="2800" dirty="0" smtClean="0">
                <a:cs typeface="B Traffic" panose="00000400000000000000" pitchFamily="2" charset="-78"/>
              </a:rPr>
              <a:t>رشد داشته است. </a:t>
            </a:r>
            <a:endParaRPr lang="en-US" sz="2800" dirty="0">
              <a:cs typeface="B Traffic" panose="00000400000000000000" pitchFamily="2" charset="-78"/>
            </a:endParaRPr>
          </a:p>
        </p:txBody>
      </p:sp>
    </p:spTree>
    <p:extLst>
      <p:ext uri="{BB962C8B-B14F-4D97-AF65-F5344CB8AC3E}">
        <p14:creationId xmlns:p14="http://schemas.microsoft.com/office/powerpoint/2010/main" val="2519291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 \نکات ایمنی در زلزله\نمودار سیل.png"/>
          <p:cNvPicPr>
            <a:picLocks noGrp="1" noChangeAspect="1" noChangeArrowheads="1"/>
          </p:cNvPicPr>
          <p:nvPr>
            <p:ph idx="1"/>
          </p:nvPr>
        </p:nvPicPr>
        <p:blipFill>
          <a:blip r:embed="rId2" cstate="print"/>
          <a:srcRect/>
          <a:stretch>
            <a:fillRect/>
          </a:stretch>
        </p:blipFill>
        <p:spPr bwMode="auto">
          <a:xfrm>
            <a:off x="1300480" y="2205744"/>
            <a:ext cx="8090852" cy="4572000"/>
          </a:xfrm>
          <a:prstGeom prst="rect">
            <a:avLst/>
          </a:prstGeom>
          <a:noFill/>
        </p:spPr>
      </p:pic>
    </p:spTree>
    <p:extLst>
      <p:ext uri="{BB962C8B-B14F-4D97-AF65-F5344CB8AC3E}">
        <p14:creationId xmlns:p14="http://schemas.microsoft.com/office/powerpoint/2010/main" val="29656500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894" y="402484"/>
            <a:ext cx="9221689" cy="1461188"/>
          </a:xfrm>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انواع سیل</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436728" y="1534734"/>
            <a:ext cx="9853684" cy="5275499"/>
          </a:xfrm>
        </p:spPr>
        <p:txBody>
          <a:bodyPr>
            <a:noAutofit/>
          </a:bodyPr>
          <a:lstStyle/>
          <a:p>
            <a:pPr algn="just" rtl="1">
              <a:lnSpc>
                <a:spcPct val="100000"/>
              </a:lnSpc>
            </a:pPr>
            <a:r>
              <a:rPr lang="fa-IR" sz="2800" dirty="0" smtClean="0">
                <a:cs typeface="B Traffic" panose="00000400000000000000" pitchFamily="2" charset="-78"/>
              </a:rPr>
              <a:t>در </a:t>
            </a:r>
            <a:r>
              <a:rPr lang="fa-IR" sz="2800" dirty="0" err="1" smtClean="0">
                <a:cs typeface="B Traffic" panose="00000400000000000000" pitchFamily="2" charset="-78"/>
              </a:rPr>
              <a:t>برخي</a:t>
            </a:r>
            <a:r>
              <a:rPr lang="fa-IR" sz="2800" dirty="0" smtClean="0">
                <a:cs typeface="B Traffic" panose="00000400000000000000" pitchFamily="2" charset="-78"/>
              </a:rPr>
              <a:t> موارد‌، </a:t>
            </a:r>
            <a:r>
              <a:rPr lang="fa-IR" sz="2800" dirty="0" err="1" smtClean="0">
                <a:cs typeface="B Traffic" panose="00000400000000000000" pitchFamily="2" charset="-78"/>
              </a:rPr>
              <a:t>سيل</a:t>
            </a:r>
            <a:r>
              <a:rPr lang="fa-IR" sz="2800" dirty="0" smtClean="0">
                <a:cs typeface="B Traffic" panose="00000400000000000000" pitchFamily="2" charset="-78"/>
              </a:rPr>
              <a:t> حاصل </a:t>
            </a:r>
            <a:r>
              <a:rPr lang="fa-IR" sz="2800" dirty="0" err="1" smtClean="0">
                <a:solidFill>
                  <a:srgbClr val="FF0000"/>
                </a:solidFill>
                <a:cs typeface="B Traffic" panose="00000400000000000000" pitchFamily="2" charset="-78"/>
              </a:rPr>
              <a:t>فرآيندي</a:t>
            </a:r>
            <a:r>
              <a:rPr lang="fa-IR" sz="2800" dirty="0" smtClean="0">
                <a:solidFill>
                  <a:srgbClr val="FF0000"/>
                </a:solidFill>
                <a:cs typeface="B Traffic" panose="00000400000000000000" pitchFamily="2" charset="-78"/>
              </a:rPr>
              <a:t> </a:t>
            </a:r>
            <a:r>
              <a:rPr lang="fa-IR" sz="2800" dirty="0" err="1" smtClean="0">
                <a:solidFill>
                  <a:srgbClr val="FF0000"/>
                </a:solidFill>
                <a:cs typeface="B Traffic" panose="00000400000000000000" pitchFamily="2" charset="-78"/>
              </a:rPr>
              <a:t>تدريجي</a:t>
            </a:r>
            <a:r>
              <a:rPr lang="fa-IR" sz="2800" dirty="0" smtClean="0">
                <a:solidFill>
                  <a:srgbClr val="FF0000"/>
                </a:solidFill>
                <a:cs typeface="B Traffic" panose="00000400000000000000" pitchFamily="2" charset="-78"/>
              </a:rPr>
              <a:t> </a:t>
            </a:r>
            <a:r>
              <a:rPr lang="fa-IR" sz="2800" dirty="0" smtClean="0">
                <a:cs typeface="B Traffic" panose="00000400000000000000" pitchFamily="2" charset="-78"/>
              </a:rPr>
              <a:t>بوده و ممکن است در </a:t>
            </a:r>
            <a:r>
              <a:rPr lang="fa-IR" sz="2800" dirty="0" err="1" smtClean="0">
                <a:cs typeface="B Traffic" panose="00000400000000000000" pitchFamily="2" charset="-78"/>
              </a:rPr>
              <a:t>يک</a:t>
            </a:r>
            <a:r>
              <a:rPr lang="fa-IR" sz="2800" dirty="0" smtClean="0">
                <a:cs typeface="B Traffic" panose="00000400000000000000" pitchFamily="2" charset="-78"/>
              </a:rPr>
              <a:t> </a:t>
            </a:r>
            <a:r>
              <a:rPr lang="fa-IR" sz="2800" dirty="0" err="1" smtClean="0">
                <a:cs typeface="B Traffic" panose="00000400000000000000" pitchFamily="2" charset="-78"/>
              </a:rPr>
              <a:t>بازة</a:t>
            </a:r>
            <a:r>
              <a:rPr lang="fa-IR" sz="2800" dirty="0" smtClean="0">
                <a:cs typeface="B Traffic" panose="00000400000000000000" pitchFamily="2" charset="-78"/>
              </a:rPr>
              <a:t> </a:t>
            </a:r>
            <a:r>
              <a:rPr lang="fa-IR" sz="2800" dirty="0" err="1" smtClean="0">
                <a:cs typeface="B Traffic" panose="00000400000000000000" pitchFamily="2" charset="-78"/>
              </a:rPr>
              <a:t>زماني</a:t>
            </a:r>
            <a:r>
              <a:rPr lang="fa-IR" sz="2800" dirty="0" smtClean="0">
                <a:cs typeface="B Traffic" panose="00000400000000000000" pitchFamily="2" charset="-78"/>
              </a:rPr>
              <a:t> </a:t>
            </a:r>
            <a:r>
              <a:rPr lang="fa-IR" sz="2800" dirty="0" err="1" smtClean="0">
                <a:cs typeface="B Traffic" panose="00000400000000000000" pitchFamily="2" charset="-78"/>
              </a:rPr>
              <a:t>چندروزه</a:t>
            </a:r>
            <a:r>
              <a:rPr lang="fa-IR" sz="2800" dirty="0" smtClean="0">
                <a:cs typeface="B Traffic" panose="00000400000000000000" pitchFamily="2" charset="-78"/>
              </a:rPr>
              <a:t> </a:t>
            </a:r>
            <a:r>
              <a:rPr lang="fa-IR" sz="2800" dirty="0" err="1" smtClean="0">
                <a:cs typeface="B Traffic" panose="00000400000000000000" pitchFamily="2" charset="-78"/>
              </a:rPr>
              <a:t>روي</a:t>
            </a:r>
            <a:r>
              <a:rPr lang="fa-IR" sz="2800" dirty="0" smtClean="0">
                <a:cs typeface="B Traffic" panose="00000400000000000000" pitchFamily="2" charset="-78"/>
              </a:rPr>
              <a:t> بدهد.</a:t>
            </a:r>
          </a:p>
          <a:p>
            <a:pPr algn="just" rtl="1">
              <a:lnSpc>
                <a:spcPct val="100000"/>
              </a:lnSpc>
            </a:pPr>
            <a:r>
              <a:rPr lang="fa-IR" sz="2800" dirty="0" smtClean="0">
                <a:solidFill>
                  <a:srgbClr val="FF0000"/>
                </a:solidFill>
                <a:cs typeface="B Traffic" panose="00000400000000000000" pitchFamily="2" charset="-78"/>
              </a:rPr>
              <a:t>سيل‌هاي برق‌آسا </a:t>
            </a:r>
            <a:r>
              <a:rPr lang="fa-IR" sz="2800" dirty="0" err="1" smtClean="0">
                <a:solidFill>
                  <a:srgbClr val="FF0000"/>
                </a:solidFill>
                <a:cs typeface="B Traffic" panose="00000400000000000000" pitchFamily="2" charset="-78"/>
              </a:rPr>
              <a:t>يا</a:t>
            </a:r>
            <a:r>
              <a:rPr lang="fa-IR" sz="2800" dirty="0" smtClean="0">
                <a:solidFill>
                  <a:srgbClr val="FF0000"/>
                </a:solidFill>
                <a:cs typeface="B Traffic" panose="00000400000000000000" pitchFamily="2" charset="-78"/>
              </a:rPr>
              <a:t> </a:t>
            </a:r>
            <a:r>
              <a:rPr lang="fa-IR" sz="2800" dirty="0" err="1" smtClean="0">
                <a:solidFill>
                  <a:srgbClr val="FF0000"/>
                </a:solidFill>
                <a:cs typeface="B Traffic" panose="00000400000000000000" pitchFamily="2" charset="-78"/>
              </a:rPr>
              <a:t>ناگهاني</a:t>
            </a:r>
            <a:r>
              <a:rPr lang="fa-IR" sz="2800" dirty="0" smtClean="0">
                <a:solidFill>
                  <a:srgbClr val="FF0000"/>
                </a:solidFill>
                <a:cs typeface="B Traffic" panose="00000400000000000000" pitchFamily="2" charset="-78"/>
              </a:rPr>
              <a:t> </a:t>
            </a:r>
            <a:r>
              <a:rPr lang="fa-IR" sz="2800" dirty="0" smtClean="0">
                <a:cs typeface="B Traffic" panose="00000400000000000000" pitchFamily="2" charset="-78"/>
              </a:rPr>
              <a:t>بدون </a:t>
            </a:r>
            <a:r>
              <a:rPr lang="fa-IR" sz="2800" dirty="0" err="1" smtClean="0">
                <a:cs typeface="B Traffic" panose="00000400000000000000" pitchFamily="2" charset="-78"/>
              </a:rPr>
              <a:t>هيچ</a:t>
            </a:r>
            <a:r>
              <a:rPr lang="fa-IR" sz="2800" dirty="0" smtClean="0">
                <a:cs typeface="B Traffic" panose="00000400000000000000" pitchFamily="2" charset="-78"/>
              </a:rPr>
              <a:t> علائم قابل مشاهده‌اي از بارش باران ممکن است (‌مثلاً در عرض چند </a:t>
            </a:r>
            <a:r>
              <a:rPr lang="fa-IR" sz="2800" dirty="0" err="1" smtClean="0">
                <a:cs typeface="B Traffic" panose="00000400000000000000" pitchFamily="2" charset="-78"/>
              </a:rPr>
              <a:t>دقيقه</a:t>
            </a:r>
            <a:r>
              <a:rPr lang="fa-IR" sz="2800" dirty="0" smtClean="0">
                <a:cs typeface="B Traffic" panose="00000400000000000000" pitchFamily="2" charset="-78"/>
              </a:rPr>
              <a:t>) </a:t>
            </a:r>
            <a:r>
              <a:rPr lang="fa-IR" sz="2800" dirty="0" err="1" smtClean="0">
                <a:cs typeface="B Traffic" panose="00000400000000000000" pitchFamily="2" charset="-78"/>
              </a:rPr>
              <a:t>روي</a:t>
            </a:r>
            <a:r>
              <a:rPr lang="fa-IR" sz="2800" dirty="0" smtClean="0">
                <a:cs typeface="B Traffic" panose="00000400000000000000" pitchFamily="2" charset="-78"/>
              </a:rPr>
              <a:t> بدهند. </a:t>
            </a:r>
          </a:p>
          <a:p>
            <a:pPr algn="just" rtl="1">
              <a:lnSpc>
                <a:spcPct val="100000"/>
              </a:lnSpc>
            </a:pPr>
            <a:r>
              <a:rPr lang="fa-IR" sz="2800" dirty="0" smtClean="0">
                <a:solidFill>
                  <a:srgbClr val="FF0000"/>
                </a:solidFill>
                <a:cs typeface="B Traffic" panose="00000400000000000000" pitchFamily="2" charset="-78"/>
              </a:rPr>
              <a:t>شکستن سد </a:t>
            </a:r>
            <a:r>
              <a:rPr lang="fa-IR" sz="2800" dirty="0" err="1" smtClean="0">
                <a:cs typeface="B Traffic" panose="00000400000000000000" pitchFamily="2" charset="-78"/>
              </a:rPr>
              <a:t>نيز</a:t>
            </a:r>
            <a:r>
              <a:rPr lang="fa-IR" sz="2800" dirty="0" smtClean="0">
                <a:cs typeface="B Traffic" panose="00000400000000000000" pitchFamily="2" charset="-78"/>
              </a:rPr>
              <a:t> موجب </a:t>
            </a:r>
            <a:r>
              <a:rPr lang="fa-IR" sz="2800" dirty="0" err="1" smtClean="0">
                <a:cs typeface="B Traffic" panose="00000400000000000000" pitchFamily="2" charset="-78"/>
              </a:rPr>
              <a:t>سيل</a:t>
            </a:r>
            <a:r>
              <a:rPr lang="fa-IR" sz="2800" dirty="0" smtClean="0">
                <a:cs typeface="B Traffic" panose="00000400000000000000" pitchFamily="2" charset="-78"/>
              </a:rPr>
              <a:t> شده </a:t>
            </a:r>
            <a:r>
              <a:rPr lang="fa-IR" sz="2800" dirty="0" err="1" smtClean="0">
                <a:cs typeface="B Traffic" panose="00000400000000000000" pitchFamily="2" charset="-78"/>
              </a:rPr>
              <a:t>كه</a:t>
            </a:r>
            <a:r>
              <a:rPr lang="fa-IR" sz="2800" dirty="0" smtClean="0">
                <a:cs typeface="B Traffic" panose="00000400000000000000" pitchFamily="2" charset="-78"/>
              </a:rPr>
              <a:t> آثار و </a:t>
            </a:r>
            <a:r>
              <a:rPr lang="fa-IR" sz="2800" dirty="0" err="1" smtClean="0">
                <a:cs typeface="B Traffic" panose="00000400000000000000" pitchFamily="2" charset="-78"/>
              </a:rPr>
              <a:t>عواقبي</a:t>
            </a:r>
            <a:r>
              <a:rPr lang="fa-IR" sz="2800" dirty="0" smtClean="0">
                <a:cs typeface="B Traffic" panose="00000400000000000000" pitchFamily="2" charset="-78"/>
              </a:rPr>
              <a:t> </a:t>
            </a:r>
            <a:r>
              <a:rPr lang="fa-IR" sz="2800" dirty="0" err="1" smtClean="0">
                <a:cs typeface="B Traffic" panose="00000400000000000000" pitchFamily="2" charset="-78"/>
              </a:rPr>
              <a:t>نظير</a:t>
            </a:r>
            <a:r>
              <a:rPr lang="fa-IR" sz="2800" dirty="0" smtClean="0">
                <a:cs typeface="B Traffic" panose="00000400000000000000" pitchFamily="2" charset="-78"/>
              </a:rPr>
              <a:t> </a:t>
            </a:r>
            <a:r>
              <a:rPr lang="fa-IR" sz="2800" dirty="0" err="1" smtClean="0">
                <a:cs typeface="B Traffic" panose="00000400000000000000" pitchFamily="2" charset="-78"/>
              </a:rPr>
              <a:t>سيل</a:t>
            </a:r>
            <a:r>
              <a:rPr lang="fa-IR" sz="2800" dirty="0" smtClean="0">
                <a:cs typeface="B Traffic" panose="00000400000000000000" pitchFamily="2" charset="-78"/>
              </a:rPr>
              <a:t> برق‌آسا به وجود خواهد آورد.</a:t>
            </a:r>
            <a:endParaRPr lang="en-US" sz="2800" dirty="0" smtClean="0">
              <a:cs typeface="B Traffic" panose="00000400000000000000" pitchFamily="2" charset="-78"/>
            </a:endParaRPr>
          </a:p>
          <a:p>
            <a:pPr algn="r" rtl="1">
              <a:lnSpc>
                <a:spcPct val="100000"/>
              </a:lnSpc>
            </a:pPr>
            <a:r>
              <a:rPr lang="fa-IR" sz="2800" dirty="0">
                <a:cs typeface="B Traffic" panose="00000400000000000000" pitchFamily="2" charset="-78"/>
              </a:rPr>
              <a:t>همواره بايد </a:t>
            </a:r>
            <a:r>
              <a:rPr lang="fa-IR" sz="2800" dirty="0">
                <a:solidFill>
                  <a:srgbClr val="FF0000"/>
                </a:solidFill>
                <a:cs typeface="B Traffic" panose="00000400000000000000" pitchFamily="2" charset="-78"/>
              </a:rPr>
              <a:t>خطر وقوع سيل را در هر جايي </a:t>
            </a:r>
            <a:r>
              <a:rPr lang="fa-IR" sz="2800" dirty="0">
                <a:cs typeface="B Traffic" panose="00000400000000000000" pitchFamily="2" charset="-78"/>
              </a:rPr>
              <a:t>در نظر داشت، اما اين خطر </a:t>
            </a:r>
            <a:r>
              <a:rPr lang="fa-IR" sz="2800" u="sng" dirty="0">
                <a:cs typeface="B Traffic" panose="00000400000000000000" pitchFamily="2" charset="-78"/>
              </a:rPr>
              <a:t>در نواحي پست و در کناره آبگذرها </a:t>
            </a:r>
            <a:r>
              <a:rPr lang="fa-IR" sz="2800" dirty="0">
                <a:cs typeface="B Traffic" panose="00000400000000000000" pitchFamily="2" charset="-78"/>
              </a:rPr>
              <a:t>و در نزديکي سدها به مراتب بيشتر است. </a:t>
            </a:r>
          </a:p>
          <a:p>
            <a:pPr algn="r" rtl="1">
              <a:lnSpc>
                <a:spcPct val="100000"/>
              </a:lnSpc>
            </a:pPr>
            <a:r>
              <a:rPr lang="fa-IR" sz="2800" dirty="0">
                <a:cs typeface="B Traffic" panose="00000400000000000000" pitchFamily="2" charset="-78"/>
              </a:rPr>
              <a:t>حتي يک </a:t>
            </a:r>
            <a:r>
              <a:rPr lang="fa-IR" sz="2800" u="sng" dirty="0">
                <a:cs typeface="B Traffic" panose="00000400000000000000" pitchFamily="2" charset="-78"/>
              </a:rPr>
              <a:t>آبگذر کوچک‌</a:t>
            </a:r>
            <a:r>
              <a:rPr lang="fa-IR" sz="2800" dirty="0">
                <a:cs typeface="B Traffic" panose="00000400000000000000" pitchFamily="2" charset="-78"/>
              </a:rPr>
              <a:t>، </a:t>
            </a:r>
            <a:r>
              <a:rPr lang="fa-IR" sz="2800" u="sng" dirty="0">
                <a:cs typeface="B Traffic" panose="00000400000000000000" pitchFamily="2" charset="-78"/>
              </a:rPr>
              <a:t>دره‌ها</a:t>
            </a:r>
            <a:r>
              <a:rPr lang="fa-IR" sz="2800" dirty="0">
                <a:cs typeface="B Traffic" panose="00000400000000000000" pitchFamily="2" charset="-78"/>
              </a:rPr>
              <a:t>‌، </a:t>
            </a:r>
            <a:r>
              <a:rPr lang="fa-IR" sz="2800" u="sng" dirty="0">
                <a:cs typeface="B Traffic" panose="00000400000000000000" pitchFamily="2" charset="-78"/>
              </a:rPr>
              <a:t>جوي‌هاي آب‌</a:t>
            </a:r>
            <a:r>
              <a:rPr lang="fa-IR" sz="2800" dirty="0">
                <a:cs typeface="B Traffic" panose="00000400000000000000" pitchFamily="2" charset="-78"/>
              </a:rPr>
              <a:t>، </a:t>
            </a:r>
            <a:r>
              <a:rPr lang="fa-IR" sz="2800" u="sng" dirty="0">
                <a:cs typeface="B Traffic" panose="00000400000000000000" pitchFamily="2" charset="-78"/>
              </a:rPr>
              <a:t>بسترهاي خشک و نواحي پست</a:t>
            </a:r>
            <a:r>
              <a:rPr lang="fa-IR" sz="2800" dirty="0">
                <a:cs typeface="B Traffic" panose="00000400000000000000" pitchFamily="2" charset="-78"/>
              </a:rPr>
              <a:t> که در شرايط جوي خشک بي‌خطر به نظر مي‌رسند‌، ممکن است محلي براي وقوع سيل باشند. </a:t>
            </a:r>
          </a:p>
          <a:p>
            <a:pPr algn="r" rtl="1">
              <a:lnSpc>
                <a:spcPct val="100000"/>
              </a:lnSpc>
            </a:pPr>
            <a:r>
              <a:rPr lang="fa-IR" sz="2800" dirty="0">
                <a:solidFill>
                  <a:srgbClr val="FF0000"/>
                </a:solidFill>
                <a:cs typeface="B Traffic" panose="00000400000000000000" pitchFamily="2" charset="-78"/>
              </a:rPr>
              <a:t>هيچ استاني </a:t>
            </a:r>
            <a:r>
              <a:rPr lang="fa-IR" sz="2800" dirty="0">
                <a:cs typeface="B Traffic" panose="00000400000000000000" pitchFamily="2" charset="-78"/>
              </a:rPr>
              <a:t>در ايران از خطر سيل مصون نيست. </a:t>
            </a:r>
            <a:endParaRPr lang="en-US" sz="2800" dirty="0">
              <a:cs typeface="B Traffic" panose="00000400000000000000" pitchFamily="2" charset="-78"/>
            </a:endParaRPr>
          </a:p>
        </p:txBody>
      </p:sp>
    </p:spTree>
    <p:extLst>
      <p:ext uri="{BB962C8B-B14F-4D97-AF65-F5344CB8AC3E}">
        <p14:creationId xmlns:p14="http://schemas.microsoft.com/office/powerpoint/2010/main" val="834110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سیل </a:t>
            </a:r>
            <a:r>
              <a:rPr lang="fa-IR" sz="2300" b="1" kern="1200" dirty="0" smtClean="0">
                <a:solidFill>
                  <a:schemeClr val="bg1">
                    <a:lumMod val="95000"/>
                  </a:schemeClr>
                </a:solidFill>
                <a:latin typeface="Times New Roman" panose="02020603050405020304" pitchFamily="18" charset="0"/>
                <a:ea typeface="+mj-ea"/>
                <a:cs typeface="B Traffic" panose="00000400000000000000" pitchFamily="2" charset="-78"/>
              </a:rPr>
              <a:t>صومعه‌سرا</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pic>
        <p:nvPicPr>
          <p:cNvPr id="2050" name="Picture 2" descr="E:\ \نکات ایمنی در زلزله\عکس های سیل\سیل صومعه سرا.jpg"/>
          <p:cNvPicPr>
            <a:picLocks noGrp="1" noChangeAspect="1" noChangeArrowheads="1"/>
          </p:cNvPicPr>
          <p:nvPr>
            <p:ph idx="1"/>
          </p:nvPr>
        </p:nvPicPr>
        <p:blipFill>
          <a:blip r:embed="rId2" cstate="print"/>
          <a:srcRect/>
          <a:stretch>
            <a:fillRect/>
          </a:stretch>
        </p:blipFill>
        <p:spPr bwMode="auto">
          <a:xfrm>
            <a:off x="1141261" y="1595931"/>
            <a:ext cx="8409291" cy="5291773"/>
          </a:xfrm>
          <a:prstGeom prst="rect">
            <a:avLst/>
          </a:prstGeom>
          <a:noFill/>
        </p:spPr>
      </p:pic>
    </p:spTree>
    <p:extLst>
      <p:ext uri="{BB962C8B-B14F-4D97-AF65-F5344CB8AC3E}">
        <p14:creationId xmlns:p14="http://schemas.microsoft.com/office/powerpoint/2010/main" val="30067514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سیل آذربایجان شرقی</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pic>
        <p:nvPicPr>
          <p:cNvPr id="3074" name="Picture 2" descr="E:\ \نکات ایمنی در زلزله\عکس های سیل\آذربایجان شرقی.jpg"/>
          <p:cNvPicPr>
            <a:picLocks noGrp="1" noChangeAspect="1" noChangeArrowheads="1"/>
          </p:cNvPicPr>
          <p:nvPr>
            <p:ph idx="1"/>
          </p:nvPr>
        </p:nvPicPr>
        <p:blipFill>
          <a:blip r:embed="rId2" cstate="print"/>
          <a:srcRect/>
          <a:stretch>
            <a:fillRect/>
          </a:stretch>
        </p:blipFill>
        <p:spPr bwMode="auto">
          <a:xfrm>
            <a:off x="1336476" y="1654581"/>
            <a:ext cx="8018860" cy="5157378"/>
          </a:xfrm>
          <a:prstGeom prst="rect">
            <a:avLst/>
          </a:prstGeom>
          <a:noFill/>
        </p:spPr>
      </p:pic>
    </p:spTree>
    <p:extLst>
      <p:ext uri="{BB962C8B-B14F-4D97-AF65-F5344CB8AC3E}">
        <p14:creationId xmlns:p14="http://schemas.microsoft.com/office/powerpoint/2010/main" val="35937126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سیل بوشهر</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pic>
        <p:nvPicPr>
          <p:cNvPr id="4099" name="Picture 3" descr="E:\ \نکات ایمنی در زلزله\عکس های سیل\سیل-بوشهر.jpg"/>
          <p:cNvPicPr>
            <a:picLocks noGrp="1" noChangeAspect="1" noChangeArrowheads="1"/>
          </p:cNvPicPr>
          <p:nvPr>
            <p:ph idx="1"/>
          </p:nvPr>
        </p:nvPicPr>
        <p:blipFill>
          <a:blip r:embed="rId2" cstate="print"/>
          <a:srcRect/>
          <a:stretch>
            <a:fillRect/>
          </a:stretch>
        </p:blipFill>
        <p:spPr bwMode="auto">
          <a:xfrm>
            <a:off x="846876" y="1815152"/>
            <a:ext cx="8998061" cy="4652570"/>
          </a:xfrm>
          <a:prstGeom prst="rect">
            <a:avLst/>
          </a:prstGeom>
          <a:noFill/>
        </p:spPr>
      </p:pic>
    </p:spTree>
    <p:extLst>
      <p:ext uri="{BB962C8B-B14F-4D97-AF65-F5344CB8AC3E}">
        <p14:creationId xmlns:p14="http://schemas.microsoft.com/office/powerpoint/2010/main" val="22685330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ایتالیا</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pic>
        <p:nvPicPr>
          <p:cNvPr id="7170" name="Picture 2" descr="E:\ \نکات ایمنی در زلزله\عکس های سیل\ونیز ایتالیا.jpg"/>
          <p:cNvPicPr>
            <a:picLocks noGrp="1" noChangeAspect="1" noChangeArrowheads="1"/>
          </p:cNvPicPr>
          <p:nvPr>
            <p:ph idx="1"/>
          </p:nvPr>
        </p:nvPicPr>
        <p:blipFill>
          <a:blip r:embed="rId2" cstate="print"/>
          <a:srcRect/>
          <a:stretch>
            <a:fillRect/>
          </a:stretch>
        </p:blipFill>
        <p:spPr bwMode="auto">
          <a:xfrm>
            <a:off x="1734768" y="1679928"/>
            <a:ext cx="8146143" cy="4031827"/>
          </a:xfrm>
          <a:prstGeom prst="rect">
            <a:avLst/>
          </a:prstGeom>
          <a:noFill/>
        </p:spPr>
      </p:pic>
    </p:spTree>
    <p:extLst>
      <p:ext uri="{BB962C8B-B14F-4D97-AF65-F5344CB8AC3E}">
        <p14:creationId xmlns:p14="http://schemas.microsoft.com/office/powerpoint/2010/main" val="1349775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آمریکا</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pic>
        <p:nvPicPr>
          <p:cNvPr id="8194" name="Picture 2" descr="E:\ \نکات ایمنی در زلزله\عکس های سیل\آمریکا.jpg"/>
          <p:cNvPicPr>
            <a:picLocks noGrp="1" noChangeAspect="1" noChangeArrowheads="1"/>
          </p:cNvPicPr>
          <p:nvPr>
            <p:ph idx="1"/>
          </p:nvPr>
        </p:nvPicPr>
        <p:blipFill>
          <a:blip r:embed="rId2" cstate="print"/>
          <a:srcRect/>
          <a:stretch>
            <a:fillRect/>
          </a:stretch>
        </p:blipFill>
        <p:spPr bwMode="auto">
          <a:xfrm>
            <a:off x="165879" y="1459209"/>
            <a:ext cx="5965146" cy="3749040"/>
          </a:xfrm>
          <a:prstGeom prst="rect">
            <a:avLst/>
          </a:prstGeom>
          <a:noFill/>
        </p:spPr>
      </p:pic>
      <p:pic>
        <p:nvPicPr>
          <p:cNvPr id="4" name="Picture 2" descr="E:\ \نکات ایمنی در زلزله\عکس های سیل\لوس آنجلس.jpg"/>
          <p:cNvPicPr>
            <a:picLocks noChangeAspect="1" noChangeArrowheads="1"/>
          </p:cNvPicPr>
          <p:nvPr/>
        </p:nvPicPr>
        <p:blipFill>
          <a:blip r:embed="rId3" cstate="print"/>
          <a:srcRect/>
          <a:stretch>
            <a:fillRect/>
          </a:stretch>
        </p:blipFill>
        <p:spPr bwMode="auto">
          <a:xfrm>
            <a:off x="6137994" y="3616921"/>
            <a:ext cx="4383675" cy="3383280"/>
          </a:xfrm>
          <a:prstGeom prst="rect">
            <a:avLst/>
          </a:prstGeom>
          <a:noFill/>
        </p:spPr>
      </p:pic>
    </p:spTree>
    <p:extLst>
      <p:ext uri="{BB962C8B-B14F-4D97-AF65-F5344CB8AC3E}">
        <p14:creationId xmlns:p14="http://schemas.microsoft.com/office/powerpoint/2010/main" val="3147223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263" y="2353010"/>
            <a:ext cx="8767287" cy="2532878"/>
          </a:xfrm>
        </p:spPr>
        <p:txBody>
          <a:bodyPr>
            <a:normAutofit/>
          </a:bodyPr>
          <a:lstStyle/>
          <a:p>
            <a:pPr algn="ctr" rtl="1">
              <a:lnSpc>
                <a:spcPct val="150000"/>
              </a:lnSpc>
            </a:pPr>
            <a:r>
              <a:rPr lang="fa-IR" dirty="0" smtClean="0">
                <a:solidFill>
                  <a:srgbClr val="FF0000"/>
                </a:solidFill>
                <a:cs typeface="B Traffic" panose="00000400000000000000" pitchFamily="2" charset="-78"/>
              </a:rPr>
              <a:t>اقدامات</a:t>
            </a:r>
            <a:r>
              <a:rPr lang="fa-IR" dirty="0" smtClean="0">
                <a:cs typeface="B Traffic" panose="00000400000000000000" pitchFamily="2" charset="-78"/>
              </a:rPr>
              <a:t/>
            </a:r>
            <a:br>
              <a:rPr lang="fa-IR" dirty="0" smtClean="0">
                <a:cs typeface="B Traffic" panose="00000400000000000000" pitchFamily="2" charset="-78"/>
              </a:rPr>
            </a:br>
            <a:r>
              <a:rPr lang="fa-IR" dirty="0" smtClean="0">
                <a:cs typeface="B Traffic" panose="00000400000000000000" pitchFamily="2" charset="-78"/>
              </a:rPr>
              <a:t>قبل، حین و بعد از وقوع سیل</a:t>
            </a:r>
            <a:endParaRPr lang="en-US" dirty="0">
              <a:cs typeface="B Traffic" panose="00000400000000000000" pitchFamily="2" charset="-78"/>
            </a:endParaRPr>
          </a:p>
        </p:txBody>
      </p:sp>
      <p:sp>
        <p:nvSpPr>
          <p:cNvPr id="4" name="Rectangle 3">
            <a:hlinkClick r:id="rId2" action="ppaction://hlinksldjump"/>
          </p:cNvPr>
          <p:cNvSpPr/>
          <p:nvPr/>
        </p:nvSpPr>
        <p:spPr>
          <a:xfrm rot="19779307">
            <a:off x="64616" y="230567"/>
            <a:ext cx="681597" cy="291618"/>
          </a:xfrm>
          <a:prstGeom prst="rect">
            <a:avLst/>
          </a:prstGeom>
        </p:spPr>
        <p:txBody>
          <a:bodyPr wrap="none">
            <a:spAutoFit/>
          </a:bodyPr>
          <a:lstStyle/>
          <a:p>
            <a:pPr defTabSz="1007943" rtl="1">
              <a:lnSpc>
                <a:spcPct val="90000"/>
              </a:lnSpc>
              <a:spcBef>
                <a:spcPct val="0"/>
              </a:spcBef>
            </a:pPr>
            <a:r>
              <a:rPr lang="fa-IR" sz="1400" dirty="0">
                <a:latin typeface="Times New Roman"/>
                <a:ea typeface="Times New Roman"/>
                <a:cs typeface="B Titr" panose="00000700000000000000" pitchFamily="2" charset="-78"/>
              </a:rPr>
              <a:t>بازگشت</a:t>
            </a:r>
            <a:endParaRPr lang="en-US" sz="1400" dirty="0">
              <a:latin typeface="Times New Roman"/>
              <a:ea typeface="Times New Roman"/>
              <a:cs typeface="B Titr" panose="00000700000000000000" pitchFamily="2" charset="-78"/>
            </a:endParaRPr>
          </a:p>
        </p:txBody>
      </p:sp>
    </p:spTree>
    <p:extLst>
      <p:ext uri="{BB962C8B-B14F-4D97-AF65-F5344CB8AC3E}">
        <p14:creationId xmlns:p14="http://schemas.microsoft.com/office/powerpoint/2010/main" val="24724433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894" y="402484"/>
            <a:ext cx="9221689" cy="1461188"/>
          </a:xfrm>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قبل از وقوع سیل</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445492" y="1595932"/>
            <a:ext cx="10000409" cy="5077824"/>
          </a:xfrm>
        </p:spPr>
        <p:txBody>
          <a:bodyPr>
            <a:normAutofit/>
          </a:bodyPr>
          <a:lstStyle/>
          <a:p>
            <a:pPr algn="just" rtl="1">
              <a:lnSpc>
                <a:spcPct val="150000"/>
              </a:lnSpc>
            </a:pPr>
            <a:r>
              <a:rPr lang="fa-IR" sz="2800" dirty="0" smtClean="0">
                <a:cs typeface="B Traffic" panose="00000400000000000000" pitchFamily="2" charset="-78"/>
              </a:rPr>
              <a:t>از ساخت و ساز در </a:t>
            </a:r>
            <a:r>
              <a:rPr lang="fa-IR" sz="2800" dirty="0" err="1" smtClean="0">
                <a:solidFill>
                  <a:srgbClr val="FF0000"/>
                </a:solidFill>
                <a:cs typeface="B Traffic" panose="00000400000000000000" pitchFamily="2" charset="-78"/>
              </a:rPr>
              <a:t>حريم</a:t>
            </a:r>
            <a:r>
              <a:rPr lang="fa-IR" sz="2800" dirty="0" smtClean="0">
                <a:solidFill>
                  <a:srgbClr val="FF0000"/>
                </a:solidFill>
                <a:cs typeface="B Traffic" panose="00000400000000000000" pitchFamily="2" charset="-78"/>
              </a:rPr>
              <a:t> </a:t>
            </a:r>
            <a:r>
              <a:rPr lang="fa-IR" sz="2800" dirty="0" err="1" smtClean="0">
                <a:solidFill>
                  <a:srgbClr val="FF0000"/>
                </a:solidFill>
                <a:cs typeface="B Traffic" panose="00000400000000000000" pitchFamily="2" charset="-78"/>
              </a:rPr>
              <a:t>سيل</a:t>
            </a:r>
            <a:r>
              <a:rPr lang="fa-IR" sz="2800" dirty="0" smtClean="0">
                <a:solidFill>
                  <a:srgbClr val="FF0000"/>
                </a:solidFill>
                <a:cs typeface="B Traffic" panose="00000400000000000000" pitchFamily="2" charset="-78"/>
              </a:rPr>
              <a:t> </a:t>
            </a:r>
            <a:r>
              <a:rPr lang="fa-IR" sz="2800" dirty="0" err="1" smtClean="0">
                <a:cs typeface="B Traffic" panose="00000400000000000000" pitchFamily="2" charset="-78"/>
              </a:rPr>
              <a:t>خودداري</a:t>
            </a:r>
            <a:r>
              <a:rPr lang="fa-IR" sz="2800" dirty="0" smtClean="0">
                <a:cs typeface="B Traffic" panose="00000400000000000000" pitchFamily="2" charset="-78"/>
              </a:rPr>
              <a:t> شود.</a:t>
            </a:r>
            <a:endParaRPr lang="en-US" sz="2800" b="1"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در صورت احتمال وقوع </a:t>
            </a:r>
            <a:r>
              <a:rPr lang="fa-IR" sz="2800" dirty="0" err="1" smtClean="0">
                <a:cs typeface="B Traffic" panose="00000400000000000000" pitchFamily="2" charset="-78"/>
              </a:rPr>
              <a:t>سيل</a:t>
            </a:r>
            <a:r>
              <a:rPr lang="fa-IR" sz="2800" dirty="0" smtClean="0">
                <a:cs typeface="B Traffic" panose="00000400000000000000" pitchFamily="2" charset="-78"/>
              </a:rPr>
              <a:t>، </a:t>
            </a:r>
            <a:r>
              <a:rPr lang="fa-IR" sz="2800" dirty="0" err="1" smtClean="0">
                <a:cs typeface="B Traffic" panose="00000400000000000000" pitchFamily="2" charset="-78"/>
              </a:rPr>
              <a:t>بايد</a:t>
            </a:r>
            <a:r>
              <a:rPr lang="fa-IR" sz="2800" dirty="0" smtClean="0">
                <a:cs typeface="B Traffic" panose="00000400000000000000" pitchFamily="2" charset="-78"/>
              </a:rPr>
              <a:t> محل استقرار </a:t>
            </a:r>
            <a:r>
              <a:rPr lang="fa-IR" sz="2800" u="sng" dirty="0" smtClean="0">
                <a:cs typeface="B Traffic" panose="00000400000000000000" pitchFamily="2" charset="-78"/>
              </a:rPr>
              <a:t>آب‌گرمکن‌ها</a:t>
            </a:r>
            <a:r>
              <a:rPr lang="fa-IR" sz="2800" dirty="0" smtClean="0">
                <a:cs typeface="B Traffic" panose="00000400000000000000" pitchFamily="2" charset="-78"/>
              </a:rPr>
              <a:t>‌، </a:t>
            </a:r>
            <a:r>
              <a:rPr lang="fa-IR" sz="2800" u="sng" dirty="0" smtClean="0">
                <a:cs typeface="B Traffic" panose="00000400000000000000" pitchFamily="2" charset="-78"/>
              </a:rPr>
              <a:t>پانل برق</a:t>
            </a:r>
            <a:r>
              <a:rPr lang="fa-IR" sz="2800" dirty="0" smtClean="0">
                <a:cs typeface="B Traffic" panose="00000400000000000000" pitchFamily="2" charset="-78"/>
              </a:rPr>
              <a:t> و </a:t>
            </a:r>
            <a:r>
              <a:rPr lang="fa-IR" sz="2800" u="sng" dirty="0" err="1" smtClean="0">
                <a:cs typeface="B Traffic" panose="00000400000000000000" pitchFamily="2" charset="-78"/>
              </a:rPr>
              <a:t>موتورخانه</a:t>
            </a:r>
            <a:r>
              <a:rPr lang="fa-IR" sz="2800" dirty="0" smtClean="0">
                <a:cs typeface="B Traffic" panose="00000400000000000000" pitchFamily="2" charset="-78"/>
              </a:rPr>
              <a:t> </a:t>
            </a:r>
            <a:r>
              <a:rPr lang="fa-IR" sz="2800" dirty="0" smtClean="0">
                <a:solidFill>
                  <a:srgbClr val="FF0000"/>
                </a:solidFill>
                <a:cs typeface="B Traffic" panose="00000400000000000000" pitchFamily="2" charset="-78"/>
              </a:rPr>
              <a:t>از سطح زمین، ارتفاع </a:t>
            </a:r>
            <a:r>
              <a:rPr lang="fa-IR" sz="2800" dirty="0" smtClean="0">
                <a:cs typeface="B Traffic" panose="00000400000000000000" pitchFamily="2" charset="-78"/>
              </a:rPr>
              <a:t>داده شود.</a:t>
            </a:r>
            <a:endParaRPr lang="en-US" sz="2800" b="1" dirty="0" smtClean="0">
              <a:cs typeface="B Traffic" panose="00000400000000000000" pitchFamily="2" charset="-78"/>
            </a:endParaRPr>
          </a:p>
          <a:p>
            <a:pPr algn="just" rtl="1">
              <a:lnSpc>
                <a:spcPct val="150000"/>
              </a:lnSpc>
            </a:pPr>
            <a:r>
              <a:rPr lang="fa-IR" sz="2800" dirty="0" err="1" smtClean="0">
                <a:cs typeface="B Traffic" panose="00000400000000000000" pitchFamily="2" charset="-78"/>
              </a:rPr>
              <a:t>براي</a:t>
            </a:r>
            <a:r>
              <a:rPr lang="fa-IR" sz="2800" dirty="0" smtClean="0">
                <a:cs typeface="B Traffic" panose="00000400000000000000" pitchFamily="2" charset="-78"/>
              </a:rPr>
              <a:t> ممانعت از ورود </a:t>
            </a:r>
            <a:r>
              <a:rPr lang="fa-IR" sz="2800" dirty="0" err="1" smtClean="0">
                <a:cs typeface="B Traffic" panose="00000400000000000000" pitchFamily="2" charset="-78"/>
              </a:rPr>
              <a:t>سيل</a:t>
            </a:r>
            <a:r>
              <a:rPr lang="fa-IR" sz="2800" dirty="0" smtClean="0">
                <a:cs typeface="B Traffic" panose="00000400000000000000" pitchFamily="2" charset="-78"/>
              </a:rPr>
              <a:t> به درون خانه‌، بهتر است ‌اطراف آن </a:t>
            </a:r>
            <a:r>
              <a:rPr lang="fa-IR" sz="2800" dirty="0" err="1" smtClean="0">
                <a:solidFill>
                  <a:srgbClr val="FF0000"/>
                </a:solidFill>
                <a:cs typeface="B Traffic" panose="00000400000000000000" pitchFamily="2" charset="-78"/>
              </a:rPr>
              <a:t>ديوارکشي</a:t>
            </a:r>
            <a:r>
              <a:rPr lang="fa-IR" sz="2800" dirty="0" smtClean="0">
                <a:cs typeface="B Traffic" panose="00000400000000000000" pitchFamily="2" charset="-78"/>
              </a:rPr>
              <a:t> شود.</a:t>
            </a:r>
            <a:endParaRPr lang="en-US" sz="2800" b="1" dirty="0" smtClean="0">
              <a:cs typeface="B Traffic" panose="00000400000000000000" pitchFamily="2" charset="-78"/>
            </a:endParaRPr>
          </a:p>
          <a:p>
            <a:pPr algn="just" rtl="1">
              <a:lnSpc>
                <a:spcPct val="150000"/>
              </a:lnSpc>
            </a:pPr>
            <a:r>
              <a:rPr lang="fa-IR" sz="2800" dirty="0" err="1" smtClean="0">
                <a:cs typeface="B Traffic" panose="00000400000000000000" pitchFamily="2" charset="-78"/>
              </a:rPr>
              <a:t>ديوار</a:t>
            </a:r>
            <a:r>
              <a:rPr lang="fa-IR" sz="2800" dirty="0" smtClean="0">
                <a:cs typeface="B Traffic" panose="00000400000000000000" pitchFamily="2" charset="-78"/>
              </a:rPr>
              <a:t> </a:t>
            </a:r>
            <a:r>
              <a:rPr lang="fa-IR" sz="2800" dirty="0" smtClean="0">
                <a:solidFill>
                  <a:srgbClr val="FF0000"/>
                </a:solidFill>
                <a:cs typeface="B Traffic" panose="00000400000000000000" pitchFamily="2" charset="-78"/>
              </a:rPr>
              <a:t>پايه‌هاي ساختمان</a:t>
            </a:r>
            <a:r>
              <a:rPr lang="fa-IR" sz="2800" dirty="0" smtClean="0">
                <a:cs typeface="B Traffic" panose="00000400000000000000" pitchFamily="2" charset="-78"/>
              </a:rPr>
              <a:t> محل سکونت را </a:t>
            </a:r>
            <a:r>
              <a:rPr lang="fa-IR" sz="2800" dirty="0" err="1" smtClean="0">
                <a:cs typeface="B Traffic" panose="00000400000000000000" pitchFamily="2" charset="-78"/>
              </a:rPr>
              <a:t>بايد</a:t>
            </a:r>
            <a:r>
              <a:rPr lang="fa-IR" sz="2800" dirty="0" smtClean="0">
                <a:cs typeface="B Traffic" panose="00000400000000000000" pitchFamily="2" charset="-78"/>
              </a:rPr>
              <a:t> با مصالح مناسب پوشاند تا مانع از نفوذ آب شود.</a:t>
            </a:r>
            <a:endParaRPr lang="en-US" sz="2800" b="1" dirty="0" smtClean="0">
              <a:cs typeface="B Traffic" panose="00000400000000000000" pitchFamily="2" charset="-78"/>
            </a:endParaRPr>
          </a:p>
          <a:p>
            <a:pPr algn="just" rtl="1">
              <a:lnSpc>
                <a:spcPct val="150000"/>
              </a:lnSpc>
            </a:pPr>
            <a:endParaRPr lang="en-US" sz="2800" dirty="0">
              <a:cs typeface="B Traffic" panose="00000400000000000000" pitchFamily="2" charset="-78"/>
            </a:endParaRPr>
          </a:p>
        </p:txBody>
      </p:sp>
    </p:spTree>
    <p:extLst>
      <p:ext uri="{BB962C8B-B14F-4D97-AF65-F5344CB8AC3E}">
        <p14:creationId xmlns:p14="http://schemas.microsoft.com/office/powerpoint/2010/main" val="6353133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8838" y="402484"/>
            <a:ext cx="9221689" cy="1461188"/>
          </a:xfrm>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حین وقوع سیل</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354842" y="1480142"/>
            <a:ext cx="10003809" cy="4402043"/>
          </a:xfrm>
        </p:spPr>
        <p:txBody>
          <a:bodyPr>
            <a:noAutofit/>
          </a:bodyPr>
          <a:lstStyle/>
          <a:p>
            <a:pPr algn="just" rtl="1">
              <a:lnSpc>
                <a:spcPct val="150000"/>
              </a:lnSpc>
            </a:pPr>
            <a:r>
              <a:rPr lang="fa-IR" sz="2800" dirty="0" err="1" smtClean="0">
                <a:cs typeface="B Traffic" panose="00000400000000000000" pitchFamily="2" charset="-78"/>
              </a:rPr>
              <a:t>براي</a:t>
            </a:r>
            <a:r>
              <a:rPr lang="fa-IR" sz="2800" dirty="0" smtClean="0">
                <a:cs typeface="B Traffic" panose="00000400000000000000" pitchFamily="2" charset="-78"/>
              </a:rPr>
              <a:t> کسب اطلاعات ‌در مورد سيل‌، لازم است به </a:t>
            </a:r>
            <a:r>
              <a:rPr lang="fa-IR" sz="2800" dirty="0" smtClean="0">
                <a:solidFill>
                  <a:srgbClr val="FF0000"/>
                </a:solidFill>
                <a:cs typeface="B Traffic" panose="00000400000000000000" pitchFamily="2" charset="-78"/>
              </a:rPr>
              <a:t>‌اخبار </a:t>
            </a:r>
            <a:r>
              <a:rPr lang="fa-IR" sz="2800" dirty="0" err="1" smtClean="0">
                <a:solidFill>
                  <a:srgbClr val="FF0000"/>
                </a:solidFill>
                <a:cs typeface="B Traffic" panose="00000400000000000000" pitchFamily="2" charset="-78"/>
              </a:rPr>
              <a:t>راديو</a:t>
            </a:r>
            <a:r>
              <a:rPr lang="fa-IR" sz="2800" dirty="0" smtClean="0">
                <a:solidFill>
                  <a:srgbClr val="FF0000"/>
                </a:solidFill>
                <a:cs typeface="B Traffic" panose="00000400000000000000" pitchFamily="2" charset="-78"/>
              </a:rPr>
              <a:t> </a:t>
            </a:r>
            <a:r>
              <a:rPr lang="fa-IR" sz="2800" dirty="0" err="1" smtClean="0">
                <a:solidFill>
                  <a:srgbClr val="FF0000"/>
                </a:solidFill>
                <a:cs typeface="B Traffic" panose="00000400000000000000" pitchFamily="2" charset="-78"/>
              </a:rPr>
              <a:t>يا</a:t>
            </a:r>
            <a:r>
              <a:rPr lang="fa-IR" sz="2800" dirty="0" smtClean="0">
                <a:solidFill>
                  <a:srgbClr val="FF0000"/>
                </a:solidFill>
                <a:cs typeface="B Traffic" panose="00000400000000000000" pitchFamily="2" charset="-78"/>
              </a:rPr>
              <a:t> </a:t>
            </a:r>
            <a:r>
              <a:rPr lang="fa-IR" sz="2800" dirty="0" err="1" smtClean="0">
                <a:solidFill>
                  <a:srgbClr val="FF0000"/>
                </a:solidFill>
                <a:cs typeface="B Traffic" panose="00000400000000000000" pitchFamily="2" charset="-78"/>
              </a:rPr>
              <a:t>تلويزيون</a:t>
            </a:r>
            <a:r>
              <a:rPr lang="fa-IR" sz="2800" dirty="0" smtClean="0">
                <a:solidFill>
                  <a:srgbClr val="FF0000"/>
                </a:solidFill>
                <a:cs typeface="B Traffic" panose="00000400000000000000" pitchFamily="2" charset="-78"/>
              </a:rPr>
              <a:t> </a:t>
            </a:r>
            <a:r>
              <a:rPr lang="fa-IR" sz="2800" dirty="0" smtClean="0">
                <a:cs typeface="B Traffic" panose="00000400000000000000" pitchFamily="2" charset="-78"/>
              </a:rPr>
              <a:t>گوش داد.</a:t>
            </a:r>
            <a:endParaRPr lang="en-US" sz="2800" b="1"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هر لحظه ممکن است </a:t>
            </a:r>
            <a:r>
              <a:rPr lang="fa-IR" sz="2800" dirty="0" err="1" smtClean="0">
                <a:solidFill>
                  <a:srgbClr val="FF0000"/>
                </a:solidFill>
                <a:cs typeface="B Traffic" panose="00000400000000000000" pitchFamily="2" charset="-78"/>
              </a:rPr>
              <a:t>سيل</a:t>
            </a:r>
            <a:r>
              <a:rPr lang="fa-IR" sz="2800" dirty="0" smtClean="0">
                <a:solidFill>
                  <a:srgbClr val="FF0000"/>
                </a:solidFill>
                <a:cs typeface="B Traffic" panose="00000400000000000000" pitchFamily="2" charset="-78"/>
              </a:rPr>
              <a:t> برق‌آسا </a:t>
            </a:r>
            <a:r>
              <a:rPr lang="fa-IR" sz="2800" dirty="0" err="1" smtClean="0">
                <a:cs typeface="B Traffic" panose="00000400000000000000" pitchFamily="2" charset="-78"/>
              </a:rPr>
              <a:t>روي</a:t>
            </a:r>
            <a:r>
              <a:rPr lang="fa-IR" sz="2800" dirty="0" smtClean="0">
                <a:cs typeface="B Traffic" panose="00000400000000000000" pitchFamily="2" charset="-78"/>
              </a:rPr>
              <a:t> بدهد. در </a:t>
            </a:r>
            <a:r>
              <a:rPr lang="fa-IR" sz="2800" dirty="0" err="1" smtClean="0">
                <a:cs typeface="B Traffic" panose="00000400000000000000" pitchFamily="2" charset="-78"/>
              </a:rPr>
              <a:t>چنين</a:t>
            </a:r>
            <a:r>
              <a:rPr lang="fa-IR" sz="2800" dirty="0" smtClean="0">
                <a:cs typeface="B Traffic" panose="00000400000000000000" pitchFamily="2" charset="-78"/>
              </a:rPr>
              <a:t> </a:t>
            </a:r>
            <a:r>
              <a:rPr lang="fa-IR" sz="2800" dirty="0" err="1" smtClean="0">
                <a:cs typeface="B Traffic" panose="00000400000000000000" pitchFamily="2" charset="-78"/>
              </a:rPr>
              <a:t>وضعي</a:t>
            </a:r>
            <a:r>
              <a:rPr lang="fa-IR" sz="2800" dirty="0" smtClean="0">
                <a:cs typeface="B Traffic" panose="00000400000000000000" pitchFamily="2" charset="-78"/>
              </a:rPr>
              <a:t> </a:t>
            </a:r>
            <a:r>
              <a:rPr lang="fa-IR" sz="2800" dirty="0" err="1" smtClean="0">
                <a:cs typeface="B Traffic" panose="00000400000000000000" pitchFamily="2" charset="-78"/>
              </a:rPr>
              <a:t>بايد</a:t>
            </a:r>
            <a:r>
              <a:rPr lang="fa-IR" sz="2800" dirty="0" smtClean="0">
                <a:cs typeface="B Traffic" panose="00000400000000000000" pitchFamily="2" charset="-78"/>
              </a:rPr>
              <a:t> </a:t>
            </a:r>
            <a:r>
              <a:rPr lang="fa-IR" sz="2800" dirty="0" smtClean="0">
                <a:solidFill>
                  <a:srgbClr val="FF0000"/>
                </a:solidFill>
                <a:cs typeface="B Traffic" panose="00000400000000000000" pitchFamily="2" charset="-78"/>
              </a:rPr>
              <a:t>‌فوراً به </a:t>
            </a:r>
            <a:r>
              <a:rPr lang="fa-IR" sz="2800" dirty="0" err="1" smtClean="0">
                <a:solidFill>
                  <a:srgbClr val="FF0000"/>
                </a:solidFill>
                <a:cs typeface="B Traffic" panose="00000400000000000000" pitchFamily="2" charset="-78"/>
              </a:rPr>
              <a:t>نواحي</a:t>
            </a:r>
            <a:r>
              <a:rPr lang="fa-IR" sz="2800" dirty="0" smtClean="0">
                <a:solidFill>
                  <a:srgbClr val="FF0000"/>
                </a:solidFill>
                <a:cs typeface="B Traffic" panose="00000400000000000000" pitchFamily="2" charset="-78"/>
              </a:rPr>
              <a:t> مرتفع </a:t>
            </a:r>
            <a:r>
              <a:rPr lang="fa-IR" sz="2800" dirty="0" smtClean="0">
                <a:cs typeface="B Traffic" panose="00000400000000000000" pitchFamily="2" charset="-78"/>
              </a:rPr>
              <a:t>پناه برده و منتظر دستور </a:t>
            </a:r>
            <a:r>
              <a:rPr lang="fa-IR" sz="2800" dirty="0" err="1" smtClean="0">
                <a:cs typeface="B Traffic" panose="00000400000000000000" pitchFamily="2" charset="-78"/>
              </a:rPr>
              <a:t>مسئولين</a:t>
            </a:r>
            <a:r>
              <a:rPr lang="fa-IR" sz="2800" dirty="0" smtClean="0">
                <a:cs typeface="B Traffic" panose="00000400000000000000" pitchFamily="2" charset="-78"/>
              </a:rPr>
              <a:t> شد. </a:t>
            </a:r>
            <a:endParaRPr lang="en-US" sz="2800" b="1"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همواره </a:t>
            </a:r>
            <a:r>
              <a:rPr lang="fa-IR" sz="2800" dirty="0" err="1" smtClean="0">
                <a:cs typeface="B Traffic" panose="00000400000000000000" pitchFamily="2" charset="-78"/>
              </a:rPr>
              <a:t>بايد</a:t>
            </a:r>
            <a:r>
              <a:rPr lang="fa-IR" sz="2800" dirty="0" smtClean="0">
                <a:cs typeface="B Traffic" panose="00000400000000000000" pitchFamily="2" charset="-78"/>
              </a:rPr>
              <a:t> </a:t>
            </a:r>
            <a:r>
              <a:rPr lang="fa-IR" sz="2800" dirty="0" smtClean="0">
                <a:solidFill>
                  <a:srgbClr val="FF0000"/>
                </a:solidFill>
                <a:cs typeface="B Traffic" panose="00000400000000000000" pitchFamily="2" charset="-78"/>
              </a:rPr>
              <a:t>‌به وضع ‌جويبارها‌، </a:t>
            </a:r>
            <a:r>
              <a:rPr lang="fa-IR" sz="2800" dirty="0" err="1" smtClean="0">
                <a:solidFill>
                  <a:srgbClr val="FF0000"/>
                </a:solidFill>
                <a:cs typeface="B Traffic" panose="00000400000000000000" pitchFamily="2" charset="-78"/>
              </a:rPr>
              <a:t>آبگذرها</a:t>
            </a:r>
            <a:r>
              <a:rPr lang="fa-IR" sz="2800" dirty="0" smtClean="0">
                <a:solidFill>
                  <a:srgbClr val="FF0000"/>
                </a:solidFill>
                <a:cs typeface="B Traffic" panose="00000400000000000000" pitchFamily="2" charset="-78"/>
              </a:rPr>
              <a:t> و دره‌ها توجه </a:t>
            </a:r>
            <a:r>
              <a:rPr lang="fa-IR" sz="2800" dirty="0" smtClean="0">
                <a:cs typeface="B Traffic" panose="00000400000000000000" pitchFamily="2" charset="-78"/>
              </a:rPr>
              <a:t>شود، </a:t>
            </a:r>
            <a:r>
              <a:rPr lang="fa-IR" sz="2800" dirty="0" err="1" smtClean="0">
                <a:cs typeface="B Traffic" panose="00000400000000000000" pitchFamily="2" charset="-78"/>
              </a:rPr>
              <a:t>زيرا</a:t>
            </a:r>
            <a:r>
              <a:rPr lang="fa-IR" sz="2800" dirty="0" smtClean="0">
                <a:cs typeface="B Traffic" panose="00000400000000000000" pitchFamily="2" charset="-78"/>
              </a:rPr>
              <a:t> ‌سيل برق‌آسا در </a:t>
            </a:r>
            <a:r>
              <a:rPr lang="fa-IR" sz="2800" dirty="0" err="1" smtClean="0">
                <a:cs typeface="B Traffic" panose="00000400000000000000" pitchFamily="2" charset="-78"/>
              </a:rPr>
              <a:t>اين</a:t>
            </a:r>
            <a:r>
              <a:rPr lang="fa-IR" sz="2800" dirty="0" smtClean="0">
                <a:cs typeface="B Traffic" panose="00000400000000000000" pitchFamily="2" charset="-78"/>
              </a:rPr>
              <a:t> محل‌ها ‌به طور </a:t>
            </a:r>
            <a:r>
              <a:rPr lang="fa-IR" sz="2800" dirty="0" err="1" smtClean="0">
                <a:cs typeface="B Traffic" panose="00000400000000000000" pitchFamily="2" charset="-78"/>
              </a:rPr>
              <a:t>ناگهاني</a:t>
            </a:r>
            <a:r>
              <a:rPr lang="fa-IR" sz="2800" dirty="0" smtClean="0">
                <a:cs typeface="B Traffic" panose="00000400000000000000" pitchFamily="2" charset="-78"/>
              </a:rPr>
              <a:t> و بدون علائم هشدار </a:t>
            </a:r>
            <a:r>
              <a:rPr lang="fa-IR" sz="2800" dirty="0" err="1" smtClean="0">
                <a:cs typeface="B Traffic" panose="00000400000000000000" pitchFamily="2" charset="-78"/>
              </a:rPr>
              <a:t>قبلي</a:t>
            </a:r>
            <a:r>
              <a:rPr lang="fa-IR" sz="2800" dirty="0" smtClean="0">
                <a:cs typeface="B Traffic" panose="00000400000000000000" pitchFamily="2" charset="-78"/>
              </a:rPr>
              <a:t> </a:t>
            </a:r>
            <a:r>
              <a:rPr lang="fa-IR" sz="2800" dirty="0" err="1" smtClean="0">
                <a:cs typeface="B Traffic" panose="00000400000000000000" pitchFamily="2" charset="-78"/>
              </a:rPr>
              <a:t>جاري</a:t>
            </a:r>
            <a:r>
              <a:rPr lang="fa-IR" sz="2800" dirty="0" smtClean="0">
                <a:cs typeface="B Traffic" panose="00000400000000000000" pitchFamily="2" charset="-78"/>
              </a:rPr>
              <a:t> مي‌شود. </a:t>
            </a:r>
            <a:endParaRPr lang="en-US" sz="2800" dirty="0">
              <a:cs typeface="B Traffic" panose="00000400000000000000" pitchFamily="2" charset="-78"/>
            </a:endParaRPr>
          </a:p>
        </p:txBody>
      </p:sp>
    </p:spTree>
    <p:extLst>
      <p:ext uri="{BB962C8B-B14F-4D97-AF65-F5344CB8AC3E}">
        <p14:creationId xmlns:p14="http://schemas.microsoft.com/office/powerpoint/2010/main" val="495496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246" y="402484"/>
            <a:ext cx="9221689" cy="1461188"/>
          </a:xfrm>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ادامه ...</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586854" y="1562031"/>
            <a:ext cx="9642857" cy="5234554"/>
          </a:xfrm>
        </p:spPr>
        <p:txBody>
          <a:bodyPr>
            <a:noAutofit/>
          </a:bodyPr>
          <a:lstStyle/>
          <a:p>
            <a:pPr algn="just" rtl="1">
              <a:lnSpc>
                <a:spcPct val="100000"/>
              </a:lnSpc>
            </a:pPr>
            <a:r>
              <a:rPr lang="fa-IR" sz="2800" dirty="0" smtClean="0">
                <a:cs typeface="B Traffic" panose="00000400000000000000" pitchFamily="2" charset="-78"/>
              </a:rPr>
              <a:t>قبل از ترک خانه‌، از </a:t>
            </a:r>
            <a:r>
              <a:rPr lang="fa-IR" sz="2800" dirty="0" err="1" smtClean="0">
                <a:solidFill>
                  <a:srgbClr val="FF0000"/>
                </a:solidFill>
                <a:cs typeface="B Traffic" panose="00000400000000000000" pitchFamily="2" charset="-78"/>
              </a:rPr>
              <a:t>امنيت</a:t>
            </a:r>
            <a:r>
              <a:rPr lang="fa-IR" sz="2800" dirty="0" smtClean="0">
                <a:cs typeface="B Traffic" panose="00000400000000000000" pitchFamily="2" charset="-78"/>
              </a:rPr>
              <a:t> آن </a:t>
            </a:r>
            <a:r>
              <a:rPr lang="fa-IR" sz="2800" dirty="0" err="1" smtClean="0">
                <a:cs typeface="B Traffic" panose="00000400000000000000" pitchFamily="2" charset="-78"/>
              </a:rPr>
              <a:t>بايد</a:t>
            </a:r>
            <a:r>
              <a:rPr lang="fa-IR" sz="2800" dirty="0" smtClean="0">
                <a:cs typeface="B Traffic" panose="00000400000000000000" pitchFamily="2" charset="-78"/>
              </a:rPr>
              <a:t> مطمئن شد‌. درصورت امکان‌، </a:t>
            </a:r>
            <a:r>
              <a:rPr lang="fa-IR" sz="2800" dirty="0" err="1" smtClean="0">
                <a:cs typeface="B Traffic" panose="00000400000000000000" pitchFamily="2" charset="-78"/>
              </a:rPr>
              <a:t>وسايل</a:t>
            </a:r>
            <a:r>
              <a:rPr lang="fa-IR" sz="2800" dirty="0" smtClean="0">
                <a:cs typeface="B Traffic" panose="00000400000000000000" pitchFamily="2" charset="-78"/>
              </a:rPr>
              <a:t> موجود در </a:t>
            </a:r>
            <a:r>
              <a:rPr lang="fa-IR" sz="2800" dirty="0" err="1" smtClean="0">
                <a:cs typeface="B Traffic" panose="00000400000000000000" pitchFamily="2" charset="-78"/>
              </a:rPr>
              <a:t>حياط</a:t>
            </a:r>
            <a:r>
              <a:rPr lang="fa-IR" sz="2800" dirty="0" smtClean="0">
                <a:cs typeface="B Traffic" panose="00000400000000000000" pitchFamily="2" charset="-78"/>
              </a:rPr>
              <a:t> خانه را </a:t>
            </a:r>
            <a:r>
              <a:rPr lang="fa-IR" sz="2800" dirty="0" err="1" smtClean="0">
                <a:cs typeface="B Traffic" panose="00000400000000000000" pitchFamily="2" charset="-78"/>
              </a:rPr>
              <a:t>بايد</a:t>
            </a:r>
            <a:r>
              <a:rPr lang="fa-IR" sz="2800" dirty="0" smtClean="0">
                <a:cs typeface="B Traffic" panose="00000400000000000000" pitchFamily="2" charset="-78"/>
              </a:rPr>
              <a:t> ‌به درون ‌خانه برد‌. بهتر است اسباب و </a:t>
            </a:r>
            <a:r>
              <a:rPr lang="fa-IR" sz="2800" dirty="0" err="1" smtClean="0">
                <a:cs typeface="B Traffic" panose="00000400000000000000" pitchFamily="2" charset="-78"/>
              </a:rPr>
              <a:t>اثاثية</a:t>
            </a:r>
            <a:r>
              <a:rPr lang="fa-IR" sz="2800" dirty="0" smtClean="0">
                <a:cs typeface="B Traffic" panose="00000400000000000000" pitchFamily="2" charset="-78"/>
              </a:rPr>
              <a:t> مهم به </a:t>
            </a:r>
            <a:r>
              <a:rPr lang="fa-IR" sz="2800" dirty="0" err="1" smtClean="0">
                <a:solidFill>
                  <a:srgbClr val="FF0000"/>
                </a:solidFill>
                <a:cs typeface="B Traffic" panose="00000400000000000000" pitchFamily="2" charset="-78"/>
              </a:rPr>
              <a:t>طبقة</a:t>
            </a:r>
            <a:r>
              <a:rPr lang="fa-IR" sz="2800" dirty="0" smtClean="0">
                <a:solidFill>
                  <a:srgbClr val="FF0000"/>
                </a:solidFill>
                <a:cs typeface="B Traffic" panose="00000400000000000000" pitchFamily="2" charset="-78"/>
              </a:rPr>
              <a:t> </a:t>
            </a:r>
            <a:r>
              <a:rPr lang="fa-IR" sz="2800" dirty="0" err="1" smtClean="0">
                <a:solidFill>
                  <a:srgbClr val="FF0000"/>
                </a:solidFill>
                <a:cs typeface="B Traffic" panose="00000400000000000000" pitchFamily="2" charset="-78"/>
              </a:rPr>
              <a:t>بالاي</a:t>
            </a:r>
            <a:r>
              <a:rPr lang="fa-IR" sz="2800" dirty="0" smtClean="0">
                <a:solidFill>
                  <a:srgbClr val="FF0000"/>
                </a:solidFill>
                <a:cs typeface="B Traffic" panose="00000400000000000000" pitchFamily="2" charset="-78"/>
              </a:rPr>
              <a:t> خانه</a:t>
            </a:r>
            <a:r>
              <a:rPr lang="fa-IR" sz="2800" dirty="0" smtClean="0">
                <a:cs typeface="B Traffic" panose="00000400000000000000" pitchFamily="2" charset="-78"/>
              </a:rPr>
              <a:t> منتقل شوند.</a:t>
            </a:r>
            <a:endParaRPr lang="en-US" sz="2800" b="1" dirty="0" smtClean="0">
              <a:cs typeface="B Traffic" panose="00000400000000000000" pitchFamily="2" charset="-78"/>
            </a:endParaRPr>
          </a:p>
          <a:p>
            <a:pPr algn="just" rtl="1">
              <a:lnSpc>
                <a:spcPct val="100000"/>
              </a:lnSpc>
            </a:pPr>
            <a:r>
              <a:rPr lang="fa-IR" sz="2800" dirty="0" smtClean="0">
                <a:solidFill>
                  <a:srgbClr val="FF0000"/>
                </a:solidFill>
                <a:cs typeface="B Traffic" panose="00000400000000000000" pitchFamily="2" charset="-78"/>
              </a:rPr>
              <a:t>شیر </a:t>
            </a:r>
            <a:r>
              <a:rPr lang="fa-IR" sz="2800" dirty="0" err="1" smtClean="0">
                <a:solidFill>
                  <a:srgbClr val="FF0000"/>
                </a:solidFill>
                <a:cs typeface="B Traffic" panose="00000400000000000000" pitchFamily="2" charset="-78"/>
              </a:rPr>
              <a:t>اصلي</a:t>
            </a:r>
            <a:r>
              <a:rPr lang="fa-IR" sz="2800" dirty="0" smtClean="0">
                <a:solidFill>
                  <a:srgbClr val="FF0000"/>
                </a:solidFill>
                <a:cs typeface="B Traffic" panose="00000400000000000000" pitchFamily="2" charset="-78"/>
              </a:rPr>
              <a:t> آب </a:t>
            </a:r>
            <a:r>
              <a:rPr lang="fa-IR" sz="2800" dirty="0" smtClean="0">
                <a:cs typeface="B Traffic" panose="00000400000000000000" pitchFamily="2" charset="-78"/>
              </a:rPr>
              <a:t>و </a:t>
            </a:r>
            <a:r>
              <a:rPr lang="fa-IR" sz="2800" dirty="0" err="1" smtClean="0">
                <a:solidFill>
                  <a:srgbClr val="FF0000"/>
                </a:solidFill>
                <a:cs typeface="B Traffic" panose="00000400000000000000" pitchFamily="2" charset="-78"/>
              </a:rPr>
              <a:t>ورودي</a:t>
            </a:r>
            <a:r>
              <a:rPr lang="fa-IR" sz="2800" dirty="0" smtClean="0">
                <a:solidFill>
                  <a:srgbClr val="FF0000"/>
                </a:solidFill>
                <a:cs typeface="B Traffic" panose="00000400000000000000" pitchFamily="2" charset="-78"/>
              </a:rPr>
              <a:t> گاز </a:t>
            </a:r>
            <a:r>
              <a:rPr lang="fa-IR" sz="2800" dirty="0" smtClean="0">
                <a:cs typeface="B Traffic" panose="00000400000000000000" pitchFamily="2" charset="-78"/>
              </a:rPr>
              <a:t>بسته شوند. </a:t>
            </a:r>
            <a:r>
              <a:rPr lang="fa-IR" sz="2800" dirty="0" err="1" smtClean="0">
                <a:solidFill>
                  <a:srgbClr val="FF0000"/>
                </a:solidFill>
                <a:cs typeface="B Traffic" panose="00000400000000000000" pitchFamily="2" charset="-78"/>
              </a:rPr>
              <a:t>وسايل</a:t>
            </a:r>
            <a:r>
              <a:rPr lang="fa-IR" sz="2800" dirty="0" smtClean="0">
                <a:solidFill>
                  <a:srgbClr val="FF0000"/>
                </a:solidFill>
                <a:cs typeface="B Traffic" panose="00000400000000000000" pitchFamily="2" charset="-78"/>
              </a:rPr>
              <a:t> ‌برقي </a:t>
            </a:r>
            <a:r>
              <a:rPr lang="fa-IR" sz="2800" dirty="0" smtClean="0">
                <a:cs typeface="B Traffic" panose="00000400000000000000" pitchFamily="2" charset="-78"/>
              </a:rPr>
              <a:t>از </a:t>
            </a:r>
            <a:r>
              <a:rPr lang="fa-IR" sz="2800" dirty="0" err="1" smtClean="0">
                <a:cs typeface="B Traffic" panose="00000400000000000000" pitchFamily="2" charset="-78"/>
              </a:rPr>
              <a:t>جريان</a:t>
            </a:r>
            <a:r>
              <a:rPr lang="fa-IR" sz="2800" dirty="0" smtClean="0">
                <a:cs typeface="B Traffic" panose="00000400000000000000" pitchFamily="2" charset="-78"/>
              </a:rPr>
              <a:t> برق </a:t>
            </a:r>
            <a:r>
              <a:rPr lang="fa-IR" sz="2800" dirty="0" err="1" smtClean="0">
                <a:cs typeface="B Traffic" panose="00000400000000000000" pitchFamily="2" charset="-78"/>
              </a:rPr>
              <a:t>کشيده</a:t>
            </a:r>
            <a:r>
              <a:rPr lang="fa-IR" sz="2800" dirty="0" smtClean="0">
                <a:cs typeface="B Traffic" panose="00000400000000000000" pitchFamily="2" charset="-78"/>
              </a:rPr>
              <a:t> شوند. در صورت ‌خيس بودن يا در آب قرار گرفتن بايد به </a:t>
            </a:r>
            <a:r>
              <a:rPr lang="fa-IR" sz="2800" dirty="0" smtClean="0">
                <a:solidFill>
                  <a:srgbClr val="FF0000"/>
                </a:solidFill>
                <a:cs typeface="B Traffic" panose="00000400000000000000" pitchFamily="2" charset="-78"/>
              </a:rPr>
              <a:t>پريزهاي برق </a:t>
            </a:r>
            <a:r>
              <a:rPr lang="fa-IR" sz="2800" dirty="0" smtClean="0">
                <a:cs typeface="B Traffic" panose="00000400000000000000" pitchFamily="2" charset="-78"/>
              </a:rPr>
              <a:t>دست نزد. </a:t>
            </a:r>
            <a:endParaRPr lang="fa-IR" sz="2800" dirty="0">
              <a:cs typeface="B Traffic" panose="00000400000000000000" pitchFamily="2" charset="-78"/>
            </a:endParaRPr>
          </a:p>
          <a:p>
            <a:pPr algn="just" rtl="1">
              <a:lnSpc>
                <a:spcPct val="100000"/>
              </a:lnSpc>
            </a:pPr>
            <a:r>
              <a:rPr lang="fa-IR" sz="2800" dirty="0">
                <a:cs typeface="B Traffic" panose="00000400000000000000" pitchFamily="2" charset="-78"/>
              </a:rPr>
              <a:t>در </a:t>
            </a:r>
            <a:r>
              <a:rPr lang="fa-IR" sz="2800" dirty="0">
                <a:solidFill>
                  <a:srgbClr val="FF0000"/>
                </a:solidFill>
                <a:cs typeface="B Traffic" panose="00000400000000000000" pitchFamily="2" charset="-78"/>
              </a:rPr>
              <a:t>آبي که جريان دارد </a:t>
            </a:r>
            <a:r>
              <a:rPr lang="fa-IR" sz="2800" dirty="0">
                <a:cs typeface="B Traffic" panose="00000400000000000000" pitchFamily="2" charset="-78"/>
              </a:rPr>
              <a:t>نبايد ‌حرکت کرد. </a:t>
            </a:r>
            <a:r>
              <a:rPr lang="fa-IR" sz="2800" dirty="0">
                <a:solidFill>
                  <a:srgbClr val="FF0000"/>
                </a:solidFill>
                <a:cs typeface="B Traffic" panose="00000400000000000000" pitchFamily="2" charset="-78"/>
              </a:rPr>
              <a:t>15 سانتي‌متر </a:t>
            </a:r>
            <a:r>
              <a:rPr lang="fa-IR" sz="2800" dirty="0">
                <a:cs typeface="B Traffic" panose="00000400000000000000" pitchFamily="2" charset="-78"/>
              </a:rPr>
              <a:t>آب در حال حرکت مي‌تواند </a:t>
            </a:r>
            <a:r>
              <a:rPr lang="fa-IR" sz="2800" dirty="0">
                <a:solidFill>
                  <a:srgbClr val="FF0000"/>
                </a:solidFill>
                <a:cs typeface="B Traffic" panose="00000400000000000000" pitchFamily="2" charset="-78"/>
              </a:rPr>
              <a:t>‌تعادل انسان </a:t>
            </a:r>
            <a:r>
              <a:rPr lang="fa-IR" sz="2800" dirty="0">
                <a:cs typeface="B Traffic" panose="00000400000000000000" pitchFamily="2" charset="-78"/>
              </a:rPr>
              <a:t>را بر هم زند. درصورت اجبار به حرکت ‌در آب، ‌بايد از جايي حرکت کرد که </a:t>
            </a:r>
            <a:r>
              <a:rPr lang="fa-IR" sz="2800" dirty="0">
                <a:solidFill>
                  <a:srgbClr val="FF0000"/>
                </a:solidFill>
                <a:cs typeface="B Traffic" panose="00000400000000000000" pitchFamily="2" charset="-78"/>
              </a:rPr>
              <a:t>آب ساکن </a:t>
            </a:r>
            <a:r>
              <a:rPr lang="fa-IR" sz="2800" dirty="0">
                <a:cs typeface="B Traffic" panose="00000400000000000000" pitchFamily="2" charset="-78"/>
              </a:rPr>
              <a:t>است‌. براي اطمينان از حرکت در آب و پي بردن به استحکام مسير بهتر است از </a:t>
            </a:r>
            <a:r>
              <a:rPr lang="fa-IR" sz="2800" dirty="0">
                <a:solidFill>
                  <a:srgbClr val="FF0000"/>
                </a:solidFill>
                <a:cs typeface="B Traffic" panose="00000400000000000000" pitchFamily="2" charset="-78"/>
              </a:rPr>
              <a:t>چوب دستي </a:t>
            </a:r>
            <a:r>
              <a:rPr lang="fa-IR" sz="2800" dirty="0">
                <a:cs typeface="B Traffic" panose="00000400000000000000" pitchFamily="2" charset="-78"/>
              </a:rPr>
              <a:t>استفاده شود</a:t>
            </a:r>
            <a:r>
              <a:rPr lang="fa-IR" sz="2800" dirty="0" smtClean="0">
                <a:cs typeface="B Traffic" panose="00000400000000000000" pitchFamily="2" charset="-78"/>
              </a:rPr>
              <a:t>.</a:t>
            </a:r>
            <a:endParaRPr lang="en-US" sz="2800" b="1" dirty="0">
              <a:cs typeface="B Traffic" panose="00000400000000000000" pitchFamily="2" charset="-78"/>
            </a:endParaRPr>
          </a:p>
        </p:txBody>
      </p:sp>
    </p:spTree>
    <p:extLst>
      <p:ext uri="{BB962C8B-B14F-4D97-AF65-F5344CB8AC3E}">
        <p14:creationId xmlns:p14="http://schemas.microsoft.com/office/powerpoint/2010/main" val="9057463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246" y="402484"/>
            <a:ext cx="9221689" cy="1461188"/>
          </a:xfrm>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ادامه ...</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300251" y="1847920"/>
            <a:ext cx="10145650" cy="3133513"/>
          </a:xfrm>
        </p:spPr>
        <p:txBody>
          <a:bodyPr>
            <a:noAutofit/>
          </a:bodyPr>
          <a:lstStyle/>
          <a:p>
            <a:pPr algn="just" rtl="1">
              <a:lnSpc>
                <a:spcPct val="150000"/>
              </a:lnSpc>
            </a:pPr>
            <a:r>
              <a:rPr lang="fa-IR" sz="2800" dirty="0" smtClean="0">
                <a:cs typeface="B Traffic" panose="00000400000000000000" pitchFamily="2" charset="-78"/>
              </a:rPr>
              <a:t>‌‌حدود </a:t>
            </a:r>
            <a:r>
              <a:rPr lang="fa-IR" sz="2800" dirty="0" smtClean="0">
                <a:solidFill>
                  <a:srgbClr val="FF0000"/>
                </a:solidFill>
                <a:cs typeface="B Traffic" panose="00000400000000000000" pitchFamily="2" charset="-78"/>
              </a:rPr>
              <a:t>15 سانتي‌متر </a:t>
            </a:r>
            <a:r>
              <a:rPr lang="fa-IR" sz="2800" dirty="0" smtClean="0">
                <a:cs typeface="B Traffic" panose="00000400000000000000" pitchFamily="2" charset="-78"/>
              </a:rPr>
              <a:t>آب، با </a:t>
            </a:r>
            <a:r>
              <a:rPr lang="fa-IR" sz="2800" dirty="0" err="1" smtClean="0">
                <a:cs typeface="B Traffic" panose="00000400000000000000" pitchFamily="2" charset="-78"/>
              </a:rPr>
              <a:t>كف</a:t>
            </a:r>
            <a:r>
              <a:rPr lang="fa-IR" sz="2800" dirty="0" smtClean="0">
                <a:cs typeface="B Traffic" panose="00000400000000000000" pitchFamily="2" charset="-78"/>
              </a:rPr>
              <a:t> اغلب </a:t>
            </a:r>
            <a:r>
              <a:rPr lang="fa-IR" sz="2800" dirty="0" err="1" smtClean="0">
                <a:solidFill>
                  <a:srgbClr val="FF0000"/>
                </a:solidFill>
                <a:cs typeface="B Traffic" panose="00000400000000000000" pitchFamily="2" charset="-78"/>
              </a:rPr>
              <a:t>خودروهاي</a:t>
            </a:r>
            <a:r>
              <a:rPr lang="fa-IR" sz="2800" dirty="0" smtClean="0">
                <a:solidFill>
                  <a:srgbClr val="FF0000"/>
                </a:solidFill>
                <a:cs typeface="B Traffic" panose="00000400000000000000" pitchFamily="2" charset="-78"/>
              </a:rPr>
              <a:t> </a:t>
            </a:r>
            <a:r>
              <a:rPr lang="fa-IR" sz="2800" dirty="0" err="1" smtClean="0">
                <a:solidFill>
                  <a:srgbClr val="FF0000"/>
                </a:solidFill>
                <a:cs typeface="B Traffic" panose="00000400000000000000" pitchFamily="2" charset="-78"/>
              </a:rPr>
              <a:t>سواري</a:t>
            </a:r>
            <a:r>
              <a:rPr lang="fa-IR" sz="2800" dirty="0" smtClean="0">
                <a:solidFill>
                  <a:srgbClr val="FF0000"/>
                </a:solidFill>
                <a:cs typeface="B Traffic" panose="00000400000000000000" pitchFamily="2" charset="-78"/>
              </a:rPr>
              <a:t> </a:t>
            </a:r>
            <a:r>
              <a:rPr lang="fa-IR" sz="2800" dirty="0" smtClean="0">
                <a:cs typeface="B Traffic" panose="00000400000000000000" pitchFamily="2" charset="-78"/>
              </a:rPr>
              <a:t>تماس </a:t>
            </a:r>
            <a:r>
              <a:rPr lang="fa-IR" sz="2800" dirty="0" err="1" smtClean="0">
                <a:cs typeface="B Traffic" panose="00000400000000000000" pitchFamily="2" charset="-78"/>
              </a:rPr>
              <a:t>پيدا</a:t>
            </a:r>
            <a:r>
              <a:rPr lang="fa-IR" sz="2800" dirty="0" smtClean="0">
                <a:cs typeface="B Traffic" panose="00000400000000000000" pitchFamily="2" charset="-78"/>
              </a:rPr>
              <a:t> کرده و </a:t>
            </a:r>
            <a:r>
              <a:rPr lang="fa-IR" sz="2800" dirty="0" err="1" smtClean="0">
                <a:cs typeface="B Traffic" panose="00000400000000000000" pitchFamily="2" charset="-78"/>
              </a:rPr>
              <a:t>ممكن</a:t>
            </a:r>
            <a:r>
              <a:rPr lang="fa-IR" sz="2800" dirty="0" smtClean="0">
                <a:cs typeface="B Traffic" panose="00000400000000000000" pitchFamily="2" charset="-78"/>
              </a:rPr>
              <a:t> است موجب از دست رفتن کنترل و واژگون‌شدن آن‌ها شود.</a:t>
            </a:r>
            <a:endParaRPr lang="en-US" sz="2800" b="1"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حدود </a:t>
            </a:r>
            <a:r>
              <a:rPr lang="fa-IR" sz="2800" dirty="0" smtClean="0">
                <a:solidFill>
                  <a:srgbClr val="FF0000"/>
                </a:solidFill>
                <a:cs typeface="B Traffic" panose="00000400000000000000" pitchFamily="2" charset="-78"/>
              </a:rPr>
              <a:t>30 سانتي‌متر </a:t>
            </a:r>
            <a:r>
              <a:rPr lang="fa-IR" sz="2800" dirty="0" smtClean="0">
                <a:cs typeface="B Traffic" panose="00000400000000000000" pitchFamily="2" charset="-78"/>
              </a:rPr>
              <a:t>آب موجب </a:t>
            </a:r>
            <a:r>
              <a:rPr lang="fa-IR" sz="2800" dirty="0" err="1" smtClean="0">
                <a:cs typeface="B Traffic" panose="00000400000000000000" pitchFamily="2" charset="-78"/>
              </a:rPr>
              <a:t>شناورشدن</a:t>
            </a:r>
            <a:r>
              <a:rPr lang="fa-IR" sz="2800" dirty="0" smtClean="0">
                <a:cs typeface="B Traffic" panose="00000400000000000000" pitchFamily="2" charset="-78"/>
              </a:rPr>
              <a:t> اغلب خودروها خواهد شد.</a:t>
            </a:r>
            <a:endParaRPr lang="en-US" sz="2800" b="1"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‌حدود </a:t>
            </a:r>
            <a:r>
              <a:rPr lang="fa-IR" sz="2800" dirty="0" smtClean="0">
                <a:solidFill>
                  <a:srgbClr val="FF0000"/>
                </a:solidFill>
                <a:cs typeface="B Traffic" panose="00000400000000000000" pitchFamily="2" charset="-78"/>
              </a:rPr>
              <a:t>60 سانتي‌متر </a:t>
            </a:r>
            <a:r>
              <a:rPr lang="fa-IR" sz="2800" dirty="0" smtClean="0">
                <a:cs typeface="B Traffic" panose="00000400000000000000" pitchFamily="2" charset="-78"/>
              </a:rPr>
              <a:t>آب مي‌تواند انواع خودروها را با خود ببرد.</a:t>
            </a:r>
            <a:endParaRPr lang="en-US" sz="2800" b="1" dirty="0" smtClean="0">
              <a:cs typeface="B Traffic" panose="00000400000000000000" pitchFamily="2" charset="-78"/>
            </a:endParaRPr>
          </a:p>
          <a:p>
            <a:pPr algn="just" rtl="1">
              <a:lnSpc>
                <a:spcPct val="150000"/>
              </a:lnSpc>
            </a:pPr>
            <a:endParaRPr lang="fa-IR" sz="2800" dirty="0" smtClean="0">
              <a:cs typeface="B Traffic" panose="00000400000000000000" pitchFamily="2" charset="-78"/>
            </a:endParaRPr>
          </a:p>
          <a:p>
            <a:pPr algn="just" rtl="1">
              <a:lnSpc>
                <a:spcPct val="150000"/>
              </a:lnSpc>
            </a:pPr>
            <a:endParaRPr lang="en-US" sz="2800" dirty="0">
              <a:cs typeface="B Traffic" panose="00000400000000000000" pitchFamily="2" charset="-78"/>
            </a:endParaRPr>
          </a:p>
        </p:txBody>
      </p:sp>
    </p:spTree>
    <p:extLst>
      <p:ext uri="{BB962C8B-B14F-4D97-AF65-F5344CB8AC3E}">
        <p14:creationId xmlns:p14="http://schemas.microsoft.com/office/powerpoint/2010/main" val="21568361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بعد از وقوع سیل</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300252" y="1581286"/>
            <a:ext cx="10091306" cy="4560208"/>
          </a:xfrm>
        </p:spPr>
        <p:txBody>
          <a:bodyPr>
            <a:noAutofit/>
          </a:bodyPr>
          <a:lstStyle/>
          <a:p>
            <a:pPr algn="just" rtl="1">
              <a:lnSpc>
                <a:spcPct val="150000"/>
              </a:lnSpc>
            </a:pPr>
            <a:r>
              <a:rPr lang="fa-IR" sz="2800" dirty="0" smtClean="0">
                <a:cs typeface="B Traffic" panose="00000400000000000000" pitchFamily="2" charset="-78"/>
              </a:rPr>
              <a:t>مي‌توان ‌از طريق </a:t>
            </a:r>
            <a:r>
              <a:rPr lang="fa-IR" sz="2800" dirty="0" smtClean="0">
                <a:solidFill>
                  <a:srgbClr val="FF0000"/>
                </a:solidFill>
                <a:cs typeface="B Traffic" panose="00000400000000000000" pitchFamily="2" charset="-78"/>
              </a:rPr>
              <a:t>راديو و ساير رسانه‌هاي جمعي</a:t>
            </a:r>
            <a:r>
              <a:rPr lang="fa-IR" sz="2800" dirty="0" smtClean="0">
                <a:cs typeface="B Traffic" panose="00000400000000000000" pitchFamily="2" charset="-78"/>
              </a:rPr>
              <a:t>، ‌اطلاعاتي ‌راجع به مکان‌هاي دسترسي به </a:t>
            </a:r>
            <a:r>
              <a:rPr lang="fa-IR" sz="2800" dirty="0" smtClean="0">
                <a:solidFill>
                  <a:srgbClr val="FF0000"/>
                </a:solidFill>
                <a:cs typeface="B Traffic" panose="00000400000000000000" pitchFamily="2" charset="-78"/>
              </a:rPr>
              <a:t>آب سالم و بهداشتي </a:t>
            </a:r>
            <a:r>
              <a:rPr lang="fa-IR" sz="2800" dirty="0" smtClean="0">
                <a:cs typeface="B Traffic" panose="00000400000000000000" pitchFamily="2" charset="-78"/>
              </a:rPr>
              <a:t>به دست آورد.</a:t>
            </a:r>
            <a:endParaRPr lang="en-US" sz="2800" b="1"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از </a:t>
            </a:r>
            <a:r>
              <a:rPr lang="fa-IR" sz="2800" dirty="0" err="1" smtClean="0">
                <a:solidFill>
                  <a:srgbClr val="FF0000"/>
                </a:solidFill>
                <a:cs typeface="B Traffic" panose="00000400000000000000" pitchFamily="2" charset="-78"/>
              </a:rPr>
              <a:t>نوشيدن</a:t>
            </a:r>
            <a:r>
              <a:rPr lang="fa-IR" sz="2800" dirty="0" smtClean="0">
                <a:solidFill>
                  <a:srgbClr val="FF0000"/>
                </a:solidFill>
                <a:cs typeface="B Traffic" panose="00000400000000000000" pitchFamily="2" charset="-78"/>
              </a:rPr>
              <a:t> آب </a:t>
            </a:r>
            <a:r>
              <a:rPr lang="fa-IR" sz="2800" dirty="0" err="1" smtClean="0">
                <a:solidFill>
                  <a:srgbClr val="FF0000"/>
                </a:solidFill>
                <a:cs typeface="B Traffic" panose="00000400000000000000" pitchFamily="2" charset="-78"/>
              </a:rPr>
              <a:t>سيل</a:t>
            </a:r>
            <a:r>
              <a:rPr lang="fa-IR" sz="2800" dirty="0" smtClean="0">
                <a:solidFill>
                  <a:srgbClr val="FF0000"/>
                </a:solidFill>
                <a:cs typeface="B Traffic" panose="00000400000000000000" pitchFamily="2" charset="-78"/>
              </a:rPr>
              <a:t> </a:t>
            </a:r>
            <a:r>
              <a:rPr lang="fa-IR" sz="2800" dirty="0" err="1" smtClean="0">
                <a:cs typeface="B Traffic" panose="00000400000000000000" pitchFamily="2" charset="-78"/>
              </a:rPr>
              <a:t>خودداري</a:t>
            </a:r>
            <a:r>
              <a:rPr lang="fa-IR" sz="2800" dirty="0" smtClean="0">
                <a:cs typeface="B Traffic" panose="00000400000000000000" pitchFamily="2" charset="-78"/>
              </a:rPr>
              <a:t> شود‌. آب ‌شرب ممکن است با نفت‌، گازوييل و فاضلاب آميخته و آلوده شود. علاوه بر اين، آب ممکن است به </a:t>
            </a:r>
            <a:r>
              <a:rPr lang="fa-IR" sz="2800" dirty="0" smtClean="0">
                <a:solidFill>
                  <a:srgbClr val="FF0000"/>
                </a:solidFill>
                <a:cs typeface="B Traffic" panose="00000400000000000000" pitchFamily="2" charset="-78"/>
              </a:rPr>
              <a:t>جريان برق اتصال </a:t>
            </a:r>
            <a:r>
              <a:rPr lang="fa-IR" sz="2800" dirty="0" smtClean="0">
                <a:cs typeface="B Traffic" panose="00000400000000000000" pitchFamily="2" charset="-78"/>
              </a:rPr>
              <a:t>پيدا کرده و خطرساز شود.  بنابراين نبايد با آن تماس پيدا کرد. </a:t>
            </a:r>
            <a:endParaRPr lang="en-US" sz="2800" b="1"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از </a:t>
            </a:r>
            <a:r>
              <a:rPr lang="fa-IR" sz="2800" dirty="0" smtClean="0">
                <a:solidFill>
                  <a:srgbClr val="FF0000"/>
                </a:solidFill>
                <a:cs typeface="B Traffic" panose="00000400000000000000" pitchFamily="2" charset="-78"/>
              </a:rPr>
              <a:t>آب‌هاي ‌در حال حرکت </a:t>
            </a:r>
            <a:r>
              <a:rPr lang="fa-IR" sz="2800" dirty="0" err="1" smtClean="0">
                <a:cs typeface="B Traffic" panose="00000400000000000000" pitchFamily="2" charset="-78"/>
              </a:rPr>
              <a:t>بايد</a:t>
            </a:r>
            <a:r>
              <a:rPr lang="fa-IR" sz="2800" dirty="0" smtClean="0">
                <a:cs typeface="B Traffic" panose="00000400000000000000" pitchFamily="2" charset="-78"/>
              </a:rPr>
              <a:t> </a:t>
            </a:r>
            <a:r>
              <a:rPr lang="fa-IR" sz="2800" dirty="0" err="1" smtClean="0">
                <a:cs typeface="B Traffic" panose="00000400000000000000" pitchFamily="2" charset="-78"/>
              </a:rPr>
              <a:t>دوري</a:t>
            </a:r>
            <a:r>
              <a:rPr lang="fa-IR" sz="2800" dirty="0" smtClean="0">
                <a:cs typeface="B Traffic" panose="00000400000000000000" pitchFamily="2" charset="-78"/>
              </a:rPr>
              <a:t> شود.</a:t>
            </a:r>
            <a:endParaRPr lang="en-US" sz="2800" b="1" dirty="0" smtClean="0">
              <a:cs typeface="B Traffic" panose="00000400000000000000" pitchFamily="2" charset="-78"/>
            </a:endParaRPr>
          </a:p>
          <a:p>
            <a:pPr algn="just" rtl="1">
              <a:lnSpc>
                <a:spcPct val="150000"/>
              </a:lnSpc>
            </a:pPr>
            <a:endParaRPr lang="en-US" sz="2800" dirty="0">
              <a:cs typeface="B Traffic" panose="00000400000000000000" pitchFamily="2" charset="-78"/>
            </a:endParaRPr>
          </a:p>
        </p:txBody>
      </p:sp>
    </p:spTree>
    <p:extLst>
      <p:ext uri="{BB962C8B-B14F-4D97-AF65-F5344CB8AC3E}">
        <p14:creationId xmlns:p14="http://schemas.microsoft.com/office/powerpoint/2010/main" val="5593853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190" y="764270"/>
            <a:ext cx="9221689" cy="840090"/>
          </a:xfrm>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ادامه ...</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382138" y="1480142"/>
            <a:ext cx="9880978" cy="4796544"/>
          </a:xfrm>
        </p:spPr>
        <p:txBody>
          <a:bodyPr>
            <a:noAutofit/>
          </a:bodyPr>
          <a:lstStyle/>
          <a:p>
            <a:pPr algn="just" rtl="1">
              <a:lnSpc>
                <a:spcPct val="150000"/>
              </a:lnSpc>
            </a:pPr>
            <a:r>
              <a:rPr lang="fa-IR" sz="2800" dirty="0" err="1" smtClean="0">
                <a:cs typeface="B Traffic" panose="00000400000000000000" pitchFamily="2" charset="-78"/>
              </a:rPr>
              <a:t>بايد</a:t>
            </a:r>
            <a:r>
              <a:rPr lang="fa-IR" sz="2800" dirty="0" smtClean="0">
                <a:cs typeface="B Traffic" panose="00000400000000000000" pitchFamily="2" charset="-78"/>
              </a:rPr>
              <a:t> مراقب </a:t>
            </a:r>
            <a:r>
              <a:rPr lang="fa-IR" sz="2800" dirty="0" err="1" smtClean="0">
                <a:cs typeface="B Traffic" panose="00000400000000000000" pitchFamily="2" charset="-78"/>
              </a:rPr>
              <a:t>مناطقي</a:t>
            </a:r>
            <a:r>
              <a:rPr lang="fa-IR" sz="2800" dirty="0" smtClean="0">
                <a:cs typeface="B Traffic" panose="00000400000000000000" pitchFamily="2" charset="-78"/>
              </a:rPr>
              <a:t> بود ‌که </a:t>
            </a:r>
            <a:r>
              <a:rPr lang="fa-IR" sz="2800" dirty="0" smtClean="0">
                <a:solidFill>
                  <a:srgbClr val="FF0000"/>
                </a:solidFill>
                <a:cs typeface="B Traffic" panose="00000400000000000000" pitchFamily="2" charset="-78"/>
              </a:rPr>
              <a:t>آب </a:t>
            </a:r>
            <a:r>
              <a:rPr lang="fa-IR" sz="2800" dirty="0" err="1" smtClean="0">
                <a:solidFill>
                  <a:srgbClr val="FF0000"/>
                </a:solidFill>
                <a:cs typeface="B Traffic" panose="00000400000000000000" pitchFamily="2" charset="-78"/>
              </a:rPr>
              <a:t>سيل</a:t>
            </a:r>
            <a:r>
              <a:rPr lang="fa-IR" sz="2800" dirty="0" smtClean="0">
                <a:solidFill>
                  <a:srgbClr val="FF0000"/>
                </a:solidFill>
                <a:cs typeface="B Traffic" panose="00000400000000000000" pitchFamily="2" charset="-78"/>
              </a:rPr>
              <a:t> </a:t>
            </a:r>
            <a:r>
              <a:rPr lang="fa-IR" sz="2800" dirty="0" smtClean="0">
                <a:cs typeface="B Traffic" panose="00000400000000000000" pitchFamily="2" charset="-78"/>
              </a:rPr>
              <a:t>در آنجا‌ ‌جمع شده است‌، </a:t>
            </a:r>
            <a:r>
              <a:rPr lang="fa-IR" sz="2800" dirty="0" err="1" smtClean="0">
                <a:cs typeface="B Traffic" panose="00000400000000000000" pitchFamily="2" charset="-78"/>
              </a:rPr>
              <a:t>زيرا</a:t>
            </a:r>
            <a:r>
              <a:rPr lang="fa-IR" sz="2800" dirty="0" smtClean="0">
                <a:cs typeface="B Traffic" panose="00000400000000000000" pitchFamily="2" charset="-78"/>
              </a:rPr>
              <a:t> ‌احتمال دارد که جاده، </a:t>
            </a:r>
            <a:r>
              <a:rPr lang="fa-IR" sz="2800" dirty="0" smtClean="0">
                <a:solidFill>
                  <a:srgbClr val="FF0000"/>
                </a:solidFill>
                <a:cs typeface="B Traffic" panose="00000400000000000000" pitchFamily="2" charset="-78"/>
              </a:rPr>
              <a:t>به علت وزن </a:t>
            </a:r>
            <a:r>
              <a:rPr lang="fa-IR" sz="2800" dirty="0" smtClean="0">
                <a:cs typeface="B Traffic" panose="00000400000000000000" pitchFamily="2" charset="-78"/>
              </a:rPr>
              <a:t>‌حتي </a:t>
            </a:r>
            <a:r>
              <a:rPr lang="fa-IR" sz="2800" dirty="0" err="1" smtClean="0">
                <a:cs typeface="B Traffic" panose="00000400000000000000" pitchFamily="2" charset="-78"/>
              </a:rPr>
              <a:t>يک</a:t>
            </a:r>
            <a:r>
              <a:rPr lang="fa-IR" sz="2800" dirty="0" smtClean="0">
                <a:cs typeface="B Traffic" panose="00000400000000000000" pitchFamily="2" charset="-78"/>
              </a:rPr>
              <a:t> خودرو دچار </a:t>
            </a:r>
            <a:r>
              <a:rPr lang="fa-IR" sz="2800" dirty="0" smtClean="0">
                <a:solidFill>
                  <a:srgbClr val="FF0000"/>
                </a:solidFill>
                <a:cs typeface="B Traffic" panose="00000400000000000000" pitchFamily="2" charset="-78"/>
              </a:rPr>
              <a:t>‌نشست</a:t>
            </a:r>
            <a:r>
              <a:rPr lang="fa-IR" sz="2800" dirty="0" smtClean="0">
                <a:cs typeface="B Traffic" panose="00000400000000000000" pitchFamily="2" charset="-78"/>
              </a:rPr>
              <a:t> شود. </a:t>
            </a:r>
            <a:endParaRPr lang="en-US" sz="2800" b="1" dirty="0" smtClean="0">
              <a:cs typeface="B Traffic" panose="00000400000000000000" pitchFamily="2" charset="-78"/>
            </a:endParaRPr>
          </a:p>
          <a:p>
            <a:pPr algn="just" rtl="1">
              <a:lnSpc>
                <a:spcPct val="150000"/>
              </a:lnSpc>
            </a:pPr>
            <a:r>
              <a:rPr lang="fa-IR" sz="2800" dirty="0" err="1" smtClean="0">
                <a:cs typeface="B Traffic" panose="00000400000000000000" pitchFamily="2" charset="-78"/>
              </a:rPr>
              <a:t>نبايد</a:t>
            </a:r>
            <a:r>
              <a:rPr lang="fa-IR" sz="2800" dirty="0" smtClean="0">
                <a:cs typeface="B Traffic" panose="00000400000000000000" pitchFamily="2" charset="-78"/>
              </a:rPr>
              <a:t> </a:t>
            </a:r>
            <a:r>
              <a:rPr lang="fa-IR" sz="2800" dirty="0" smtClean="0">
                <a:solidFill>
                  <a:srgbClr val="FF0000"/>
                </a:solidFill>
                <a:cs typeface="B Traffic" panose="00000400000000000000" pitchFamily="2" charset="-78"/>
              </a:rPr>
              <a:t>سيم‌‌هاي سقوط کرده </a:t>
            </a:r>
            <a:r>
              <a:rPr lang="fa-IR" sz="2800" dirty="0" smtClean="0">
                <a:cs typeface="B Traffic" panose="00000400000000000000" pitchFamily="2" charset="-78"/>
              </a:rPr>
              <a:t>برق را لمس نمود. موضوع </a:t>
            </a:r>
            <a:r>
              <a:rPr lang="fa-IR" sz="2800" dirty="0" err="1" smtClean="0">
                <a:cs typeface="B Traffic" panose="00000400000000000000" pitchFamily="2" charset="-78"/>
              </a:rPr>
              <a:t>بايد</a:t>
            </a:r>
            <a:r>
              <a:rPr lang="fa-IR" sz="2800" dirty="0" smtClean="0">
                <a:cs typeface="B Traffic" panose="00000400000000000000" pitchFamily="2" charset="-78"/>
              </a:rPr>
              <a:t> ‌فوراً به </a:t>
            </a:r>
            <a:r>
              <a:rPr lang="fa-IR" sz="2800" dirty="0" err="1" smtClean="0">
                <a:solidFill>
                  <a:srgbClr val="FF0000"/>
                </a:solidFill>
                <a:cs typeface="B Traffic" panose="00000400000000000000" pitchFamily="2" charset="-78"/>
              </a:rPr>
              <a:t>ادارة</a:t>
            </a:r>
            <a:r>
              <a:rPr lang="fa-IR" sz="2800" dirty="0" smtClean="0">
                <a:solidFill>
                  <a:srgbClr val="FF0000"/>
                </a:solidFill>
                <a:cs typeface="B Traffic" panose="00000400000000000000" pitchFamily="2" charset="-78"/>
              </a:rPr>
              <a:t> برق </a:t>
            </a:r>
            <a:r>
              <a:rPr lang="fa-IR" sz="2800" dirty="0" smtClean="0">
                <a:cs typeface="B Traffic" panose="00000400000000000000" pitchFamily="2" charset="-78"/>
              </a:rPr>
              <a:t>اطلاع داده شود.</a:t>
            </a:r>
            <a:endParaRPr lang="en-US" sz="2800" b="1"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فقط </a:t>
            </a:r>
            <a:r>
              <a:rPr lang="fa-IR" sz="2800" dirty="0" err="1" smtClean="0">
                <a:cs typeface="B Traffic" panose="00000400000000000000" pitchFamily="2" charset="-78"/>
              </a:rPr>
              <a:t>زماني</a:t>
            </a:r>
            <a:r>
              <a:rPr lang="fa-IR" sz="2800" dirty="0" smtClean="0">
                <a:cs typeface="B Traffic" panose="00000400000000000000" pitchFamily="2" charset="-78"/>
              </a:rPr>
              <a:t> ‌بايد به خانه </a:t>
            </a:r>
            <a:r>
              <a:rPr lang="fa-IR" sz="2800" dirty="0" smtClean="0">
                <a:solidFill>
                  <a:srgbClr val="FF0000"/>
                </a:solidFill>
                <a:cs typeface="B Traffic" panose="00000400000000000000" pitchFamily="2" charset="-78"/>
              </a:rPr>
              <a:t>برگشت</a:t>
            </a:r>
            <a:r>
              <a:rPr lang="fa-IR" sz="2800" dirty="0" smtClean="0">
                <a:cs typeface="B Traffic" panose="00000400000000000000" pitchFamily="2" charset="-78"/>
              </a:rPr>
              <a:t> ‌که </a:t>
            </a:r>
            <a:r>
              <a:rPr lang="fa-IR" sz="2800" dirty="0" smtClean="0">
                <a:solidFill>
                  <a:srgbClr val="FF0000"/>
                </a:solidFill>
                <a:cs typeface="B Traffic" panose="00000400000000000000" pitchFamily="2" charset="-78"/>
              </a:rPr>
              <a:t>مقامات مسئول </a:t>
            </a:r>
            <a:r>
              <a:rPr lang="fa-IR" sz="2800" dirty="0" smtClean="0">
                <a:cs typeface="B Traffic" panose="00000400000000000000" pitchFamily="2" charset="-78"/>
              </a:rPr>
              <a:t>اعلام بي‌خطري کرده باشند.</a:t>
            </a:r>
            <a:endParaRPr lang="en-US" sz="2800" b="1"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اگر </a:t>
            </a:r>
            <a:r>
              <a:rPr lang="fa-IR" sz="2800" dirty="0" err="1" smtClean="0">
                <a:cs typeface="B Traffic" panose="00000400000000000000" pitchFamily="2" charset="-78"/>
              </a:rPr>
              <a:t>ساختماني</a:t>
            </a:r>
            <a:r>
              <a:rPr lang="fa-IR" sz="2800" dirty="0" smtClean="0">
                <a:cs typeface="B Traffic" panose="00000400000000000000" pitchFamily="2" charset="-78"/>
              </a:rPr>
              <a:t> در </a:t>
            </a:r>
            <a:r>
              <a:rPr lang="fa-IR" sz="2800" dirty="0" smtClean="0">
                <a:solidFill>
                  <a:srgbClr val="FF0000"/>
                </a:solidFill>
                <a:cs typeface="B Traffic" panose="00000400000000000000" pitchFamily="2" charset="-78"/>
              </a:rPr>
              <a:t>محاصره</a:t>
            </a:r>
            <a:r>
              <a:rPr lang="fa-IR" sz="2800" dirty="0" smtClean="0">
                <a:cs typeface="B Traffic" panose="00000400000000000000" pitchFamily="2" charset="-78"/>
              </a:rPr>
              <a:t> </a:t>
            </a:r>
            <a:r>
              <a:rPr lang="fa-IR" sz="2800" dirty="0" err="1" smtClean="0">
                <a:cs typeface="B Traffic" panose="00000400000000000000" pitchFamily="2" charset="-78"/>
              </a:rPr>
              <a:t>سيلاب</a:t>
            </a:r>
            <a:r>
              <a:rPr lang="fa-IR" sz="2800" dirty="0" smtClean="0">
                <a:cs typeface="B Traffic" panose="00000400000000000000" pitchFamily="2" charset="-78"/>
              </a:rPr>
              <a:t> قرار گرفته باشد، </a:t>
            </a:r>
            <a:r>
              <a:rPr lang="fa-IR" sz="2800" dirty="0" err="1" smtClean="0">
                <a:solidFill>
                  <a:srgbClr val="FF0000"/>
                </a:solidFill>
                <a:cs typeface="B Traffic" panose="00000400000000000000" pitchFamily="2" charset="-78"/>
              </a:rPr>
              <a:t>نبايد</a:t>
            </a:r>
            <a:r>
              <a:rPr lang="fa-IR" sz="2800" dirty="0" smtClean="0">
                <a:cs typeface="B Traffic" panose="00000400000000000000" pitchFamily="2" charset="-78"/>
              </a:rPr>
              <a:t> ‌به آنجا برگشت.</a:t>
            </a:r>
            <a:endParaRPr lang="en-US" sz="2800" b="1" dirty="0" smtClean="0">
              <a:cs typeface="B Traffic" panose="00000400000000000000" pitchFamily="2" charset="-78"/>
            </a:endParaRPr>
          </a:p>
          <a:p>
            <a:pPr algn="just" rtl="1">
              <a:lnSpc>
                <a:spcPct val="150000"/>
              </a:lnSpc>
            </a:pPr>
            <a:endParaRPr lang="en-US" sz="2800" dirty="0">
              <a:cs typeface="B Traffic" panose="00000400000000000000" pitchFamily="2" charset="-78"/>
            </a:endParaRPr>
          </a:p>
        </p:txBody>
      </p:sp>
    </p:spTree>
    <p:extLst>
      <p:ext uri="{BB962C8B-B14F-4D97-AF65-F5344CB8AC3E}">
        <p14:creationId xmlns:p14="http://schemas.microsoft.com/office/powerpoint/2010/main" val="25382052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246" y="402484"/>
            <a:ext cx="9221689" cy="1461188"/>
          </a:xfrm>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ادامه ...</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641446" y="1452846"/>
            <a:ext cx="9520026" cy="4796544"/>
          </a:xfrm>
        </p:spPr>
        <p:txBody>
          <a:bodyPr>
            <a:noAutofit/>
          </a:bodyPr>
          <a:lstStyle/>
          <a:p>
            <a:pPr algn="just" rtl="1">
              <a:lnSpc>
                <a:spcPct val="150000"/>
              </a:lnSpc>
            </a:pPr>
            <a:r>
              <a:rPr lang="fa-IR" sz="2800" dirty="0" smtClean="0">
                <a:cs typeface="B Traffic" panose="00000400000000000000" pitchFamily="2" charset="-78"/>
              </a:rPr>
              <a:t>هنگام </a:t>
            </a:r>
            <a:r>
              <a:rPr lang="fa-IR" sz="2800" dirty="0" smtClean="0">
                <a:solidFill>
                  <a:srgbClr val="FF0000"/>
                </a:solidFill>
                <a:cs typeface="B Traffic" panose="00000400000000000000" pitchFamily="2" charset="-78"/>
              </a:rPr>
              <a:t>برگشت</a:t>
            </a:r>
            <a:r>
              <a:rPr lang="fa-IR" sz="2800" dirty="0" smtClean="0">
                <a:cs typeface="B Traffic" panose="00000400000000000000" pitchFamily="2" charset="-78"/>
              </a:rPr>
              <a:t> به داخل خانه، </a:t>
            </a:r>
            <a:r>
              <a:rPr lang="fa-IR" sz="2800" dirty="0" err="1" smtClean="0">
                <a:solidFill>
                  <a:srgbClr val="FF0000"/>
                </a:solidFill>
                <a:cs typeface="B Traffic" panose="00000400000000000000" pitchFamily="2" charset="-78"/>
              </a:rPr>
              <a:t>احتياط</a:t>
            </a:r>
            <a:r>
              <a:rPr lang="fa-IR" sz="2800" dirty="0" smtClean="0">
                <a:solidFill>
                  <a:srgbClr val="FF0000"/>
                </a:solidFill>
                <a:cs typeface="B Traffic" panose="00000400000000000000" pitchFamily="2" charset="-78"/>
              </a:rPr>
              <a:t> کامل </a:t>
            </a:r>
            <a:r>
              <a:rPr lang="fa-IR" sz="2800" dirty="0" err="1" smtClean="0">
                <a:cs typeface="B Traffic" panose="00000400000000000000" pitchFamily="2" charset="-78"/>
              </a:rPr>
              <a:t>رعايت</a:t>
            </a:r>
            <a:r>
              <a:rPr lang="fa-IR" sz="2800" dirty="0" smtClean="0">
                <a:cs typeface="B Traffic" panose="00000400000000000000" pitchFamily="2" charset="-78"/>
              </a:rPr>
              <a:t> شود. ممکن است در هر </a:t>
            </a:r>
            <a:r>
              <a:rPr lang="fa-IR" sz="2800" dirty="0" err="1" smtClean="0">
                <a:cs typeface="B Traffic" panose="00000400000000000000" pitchFamily="2" charset="-78"/>
              </a:rPr>
              <a:t>جايي</a:t>
            </a:r>
            <a:r>
              <a:rPr lang="fa-IR" sz="2800" dirty="0" smtClean="0">
                <a:cs typeface="B Traffic" panose="00000400000000000000" pitchFamily="2" charset="-78"/>
              </a:rPr>
              <a:t> از ساختمان (‌مخصوصاً </a:t>
            </a:r>
            <a:r>
              <a:rPr lang="fa-IR" sz="2800" dirty="0" err="1" smtClean="0">
                <a:cs typeface="B Traffic" panose="00000400000000000000" pitchFamily="2" charset="-78"/>
              </a:rPr>
              <a:t>فونداسيون</a:t>
            </a:r>
            <a:r>
              <a:rPr lang="fa-IR" sz="2800" dirty="0" smtClean="0">
                <a:cs typeface="B Traffic" panose="00000400000000000000" pitchFamily="2" charset="-78"/>
              </a:rPr>
              <a:t> آن‌) </a:t>
            </a:r>
            <a:r>
              <a:rPr lang="fa-IR" sz="2800" dirty="0" err="1" smtClean="0">
                <a:cs typeface="B Traffic" panose="00000400000000000000" pitchFamily="2" charset="-78"/>
              </a:rPr>
              <a:t>خللي</a:t>
            </a:r>
            <a:r>
              <a:rPr lang="fa-IR" sz="2800" dirty="0" smtClean="0">
                <a:cs typeface="B Traffic" panose="00000400000000000000" pitchFamily="2" charset="-78"/>
              </a:rPr>
              <a:t> </a:t>
            </a:r>
            <a:r>
              <a:rPr lang="fa-IR" sz="2800" dirty="0" err="1" smtClean="0">
                <a:cs typeface="B Traffic" panose="00000400000000000000" pitchFamily="2" charset="-78"/>
              </a:rPr>
              <a:t>ايجاد</a:t>
            </a:r>
            <a:r>
              <a:rPr lang="fa-IR" sz="2800" dirty="0" smtClean="0">
                <a:cs typeface="B Traffic" panose="00000400000000000000" pitchFamily="2" charset="-78"/>
              </a:rPr>
              <a:t> شده باشد.</a:t>
            </a:r>
            <a:endParaRPr lang="en-US" sz="2800" b="1"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در </a:t>
            </a:r>
            <a:r>
              <a:rPr lang="fa-IR" sz="2800" dirty="0" err="1" smtClean="0">
                <a:solidFill>
                  <a:srgbClr val="FF0000"/>
                </a:solidFill>
                <a:cs typeface="B Traffic" panose="00000400000000000000" pitchFamily="2" charset="-78"/>
              </a:rPr>
              <a:t>اولين</a:t>
            </a:r>
            <a:r>
              <a:rPr lang="fa-IR" sz="2800" dirty="0" smtClean="0">
                <a:solidFill>
                  <a:srgbClr val="FF0000"/>
                </a:solidFill>
                <a:cs typeface="B Traffic" panose="00000400000000000000" pitchFamily="2" charset="-78"/>
              </a:rPr>
              <a:t> فرصت</a:t>
            </a:r>
            <a:r>
              <a:rPr lang="fa-IR" sz="2800" dirty="0" smtClean="0">
                <a:cs typeface="B Traffic" panose="00000400000000000000" pitchFamily="2" charset="-78"/>
              </a:rPr>
              <a:t>، </a:t>
            </a:r>
            <a:r>
              <a:rPr lang="fa-IR" sz="2800" dirty="0" err="1" smtClean="0">
                <a:cs typeface="B Traffic" panose="00000400000000000000" pitchFamily="2" charset="-78"/>
              </a:rPr>
              <a:t>بايد</a:t>
            </a:r>
            <a:r>
              <a:rPr lang="fa-IR" sz="2800" dirty="0" smtClean="0">
                <a:cs typeface="B Traffic" panose="00000400000000000000" pitchFamily="2" charset="-78"/>
              </a:rPr>
              <a:t> امکانات آسيب‌ديد‌ة ساختمان </a:t>
            </a:r>
            <a:r>
              <a:rPr lang="fa-IR" sz="2800" dirty="0" err="1" smtClean="0">
                <a:solidFill>
                  <a:srgbClr val="FF0000"/>
                </a:solidFill>
                <a:cs typeface="B Traffic" panose="00000400000000000000" pitchFamily="2" charset="-78"/>
              </a:rPr>
              <a:t>تعمير</a:t>
            </a:r>
            <a:r>
              <a:rPr lang="fa-IR" sz="2800" dirty="0" smtClean="0">
                <a:cs typeface="B Traffic" panose="00000400000000000000" pitchFamily="2" charset="-78"/>
              </a:rPr>
              <a:t> شوند. ‌سيستم آسيب‌ديد‌ه </a:t>
            </a:r>
            <a:r>
              <a:rPr lang="fa-IR" sz="2800" dirty="0" smtClean="0">
                <a:solidFill>
                  <a:srgbClr val="FF0000"/>
                </a:solidFill>
                <a:cs typeface="B Traffic" panose="00000400000000000000" pitchFamily="2" charset="-78"/>
              </a:rPr>
              <a:t>فاضلاب</a:t>
            </a:r>
            <a:r>
              <a:rPr lang="fa-IR" sz="2800" dirty="0" smtClean="0">
                <a:cs typeface="B Traffic" panose="00000400000000000000" pitchFamily="2" charset="-78"/>
              </a:rPr>
              <a:t> </a:t>
            </a:r>
            <a:r>
              <a:rPr lang="fa-IR" sz="2800" dirty="0" err="1" smtClean="0">
                <a:cs typeface="B Traffic" panose="00000400000000000000" pitchFamily="2" charset="-78"/>
              </a:rPr>
              <a:t>براي</a:t>
            </a:r>
            <a:r>
              <a:rPr lang="fa-IR" sz="2800" dirty="0" smtClean="0">
                <a:cs typeface="B Traffic" panose="00000400000000000000" pitchFamily="2" charset="-78"/>
              </a:rPr>
              <a:t> </a:t>
            </a:r>
            <a:r>
              <a:rPr lang="fa-IR" sz="2800" dirty="0" err="1" smtClean="0">
                <a:cs typeface="B Traffic" panose="00000400000000000000" pitchFamily="2" charset="-78"/>
              </a:rPr>
              <a:t>سلامتي</a:t>
            </a:r>
            <a:r>
              <a:rPr lang="fa-IR" sz="2800" dirty="0" smtClean="0">
                <a:cs typeface="B Traffic" panose="00000400000000000000" pitchFamily="2" charset="-78"/>
              </a:rPr>
              <a:t> </a:t>
            </a:r>
            <a:r>
              <a:rPr lang="fa-IR" sz="2800" dirty="0" err="1" smtClean="0">
                <a:cs typeface="B Traffic" panose="00000400000000000000" pitchFamily="2" charset="-78"/>
              </a:rPr>
              <a:t>بسيار</a:t>
            </a:r>
            <a:r>
              <a:rPr lang="fa-IR" sz="2800" dirty="0" smtClean="0">
                <a:cs typeface="B Traffic" panose="00000400000000000000" pitchFamily="2" charset="-78"/>
              </a:rPr>
              <a:t> خطرناک است.</a:t>
            </a:r>
            <a:endParaRPr lang="en-US" sz="2800" b="1" dirty="0" smtClean="0">
              <a:cs typeface="B Traffic" panose="00000400000000000000" pitchFamily="2" charset="-78"/>
            </a:endParaRPr>
          </a:p>
          <a:p>
            <a:pPr algn="just" rtl="1">
              <a:lnSpc>
                <a:spcPct val="150000"/>
              </a:lnSpc>
            </a:pPr>
            <a:r>
              <a:rPr lang="fa-IR" sz="2800" dirty="0" smtClean="0">
                <a:solidFill>
                  <a:srgbClr val="FF0000"/>
                </a:solidFill>
                <a:cs typeface="B Traffic" panose="00000400000000000000" pitchFamily="2" charset="-78"/>
              </a:rPr>
              <a:t>هر </a:t>
            </a:r>
            <a:r>
              <a:rPr lang="fa-IR" sz="2800" dirty="0" err="1" smtClean="0">
                <a:solidFill>
                  <a:srgbClr val="FF0000"/>
                </a:solidFill>
                <a:cs typeface="B Traffic" panose="00000400000000000000" pitchFamily="2" charset="-78"/>
              </a:rPr>
              <a:t>چيزي</a:t>
            </a:r>
            <a:r>
              <a:rPr lang="fa-IR" sz="2800" dirty="0" smtClean="0">
                <a:solidFill>
                  <a:srgbClr val="FF0000"/>
                </a:solidFill>
                <a:cs typeface="B Traffic" panose="00000400000000000000" pitchFamily="2" charset="-78"/>
              </a:rPr>
              <a:t> </a:t>
            </a:r>
            <a:r>
              <a:rPr lang="fa-IR" sz="2800" dirty="0" smtClean="0">
                <a:cs typeface="B Traffic" panose="00000400000000000000" pitchFamily="2" charset="-78"/>
              </a:rPr>
              <a:t>که با آب تماس </a:t>
            </a:r>
            <a:r>
              <a:rPr lang="fa-IR" sz="2800" dirty="0" err="1" smtClean="0">
                <a:cs typeface="B Traffic" panose="00000400000000000000" pitchFamily="2" charset="-78"/>
              </a:rPr>
              <a:t>پيدا</a:t>
            </a:r>
            <a:r>
              <a:rPr lang="fa-IR" sz="2800" dirty="0" smtClean="0">
                <a:cs typeface="B Traffic" panose="00000400000000000000" pitchFamily="2" charset="-78"/>
              </a:rPr>
              <a:t> کرده است را ‌بايد </a:t>
            </a:r>
            <a:r>
              <a:rPr lang="fa-IR" sz="2800" dirty="0" err="1" smtClean="0">
                <a:cs typeface="B Traffic" panose="00000400000000000000" pitchFamily="2" charset="-78"/>
              </a:rPr>
              <a:t>تميز</a:t>
            </a:r>
            <a:r>
              <a:rPr lang="fa-IR" sz="2800" dirty="0" smtClean="0">
                <a:cs typeface="B Traffic" panose="00000400000000000000" pitchFamily="2" charset="-78"/>
              </a:rPr>
              <a:t> کرده و</a:t>
            </a:r>
            <a:r>
              <a:rPr lang="fa-IR" sz="2800" dirty="0" smtClean="0">
                <a:solidFill>
                  <a:srgbClr val="FF0000"/>
                </a:solidFill>
                <a:cs typeface="B Traffic" panose="00000400000000000000" pitchFamily="2" charset="-78"/>
              </a:rPr>
              <a:t> </a:t>
            </a:r>
            <a:r>
              <a:rPr lang="fa-IR" sz="2800" dirty="0" err="1" smtClean="0">
                <a:solidFill>
                  <a:srgbClr val="FF0000"/>
                </a:solidFill>
                <a:cs typeface="B Traffic" panose="00000400000000000000" pitchFamily="2" charset="-78"/>
              </a:rPr>
              <a:t>ضدعفوني</a:t>
            </a:r>
            <a:r>
              <a:rPr lang="fa-IR" sz="2800" dirty="0" smtClean="0">
                <a:solidFill>
                  <a:srgbClr val="FF0000"/>
                </a:solidFill>
                <a:cs typeface="B Traffic" panose="00000400000000000000" pitchFamily="2" charset="-78"/>
              </a:rPr>
              <a:t> </a:t>
            </a:r>
            <a:r>
              <a:rPr lang="fa-IR" sz="2800" dirty="0" smtClean="0">
                <a:cs typeface="B Traffic" panose="00000400000000000000" pitchFamily="2" charset="-78"/>
              </a:rPr>
              <a:t>نمود. گل و </a:t>
            </a:r>
            <a:r>
              <a:rPr lang="fa-IR" sz="2800" dirty="0" err="1" smtClean="0">
                <a:cs typeface="B Traffic" panose="00000400000000000000" pitchFamily="2" charset="-78"/>
              </a:rPr>
              <a:t>لاي</a:t>
            </a:r>
            <a:r>
              <a:rPr lang="fa-IR" sz="2800" dirty="0" smtClean="0">
                <a:cs typeface="B Traffic" panose="00000400000000000000" pitchFamily="2" charset="-78"/>
              </a:rPr>
              <a:t> </a:t>
            </a:r>
            <a:r>
              <a:rPr lang="fa-IR" sz="2800" dirty="0" err="1" smtClean="0">
                <a:cs typeface="B Traffic" panose="00000400000000000000" pitchFamily="2" charset="-78"/>
              </a:rPr>
              <a:t>ناشي</a:t>
            </a:r>
            <a:r>
              <a:rPr lang="fa-IR" sz="2800" dirty="0" smtClean="0">
                <a:cs typeface="B Traffic" panose="00000400000000000000" pitchFamily="2" charset="-78"/>
              </a:rPr>
              <a:t> از </a:t>
            </a:r>
            <a:r>
              <a:rPr lang="fa-IR" sz="2800" dirty="0" err="1" smtClean="0">
                <a:cs typeface="B Traffic" panose="00000400000000000000" pitchFamily="2" charset="-78"/>
              </a:rPr>
              <a:t>سيلاب</a:t>
            </a:r>
            <a:r>
              <a:rPr lang="fa-IR" sz="2800" dirty="0" smtClean="0">
                <a:cs typeface="B Traffic" panose="00000400000000000000" pitchFamily="2" charset="-78"/>
              </a:rPr>
              <a:t> مي‌تواند </a:t>
            </a:r>
            <a:r>
              <a:rPr lang="fa-IR" sz="2800" dirty="0" err="1" smtClean="0">
                <a:cs typeface="B Traffic" panose="00000400000000000000" pitchFamily="2" charset="-78"/>
              </a:rPr>
              <a:t>حاوي</a:t>
            </a:r>
            <a:r>
              <a:rPr lang="fa-IR" sz="2800" dirty="0" smtClean="0">
                <a:cs typeface="B Traffic" panose="00000400000000000000" pitchFamily="2" charset="-78"/>
              </a:rPr>
              <a:t> فاضلاب و مواد </a:t>
            </a:r>
            <a:r>
              <a:rPr lang="fa-IR" sz="2800" dirty="0" err="1" smtClean="0">
                <a:cs typeface="B Traffic" panose="00000400000000000000" pitchFamily="2" charset="-78"/>
              </a:rPr>
              <a:t>شيميايي</a:t>
            </a:r>
            <a:r>
              <a:rPr lang="fa-IR" sz="2800" dirty="0" smtClean="0">
                <a:cs typeface="B Traffic" panose="00000400000000000000" pitchFamily="2" charset="-78"/>
              </a:rPr>
              <a:t> خطرناک باشد.</a:t>
            </a:r>
            <a:endParaRPr lang="en-US" sz="2800" b="1" dirty="0" smtClean="0">
              <a:cs typeface="B Traffic" panose="00000400000000000000" pitchFamily="2" charset="-78"/>
            </a:endParaRPr>
          </a:p>
          <a:p>
            <a:pPr algn="just" rtl="1">
              <a:lnSpc>
                <a:spcPct val="150000"/>
              </a:lnSpc>
            </a:pPr>
            <a:endParaRPr lang="en-US" sz="2800" dirty="0">
              <a:cs typeface="B Traffic" panose="00000400000000000000" pitchFamily="2" charset="-78"/>
            </a:endParaRPr>
          </a:p>
        </p:txBody>
      </p:sp>
    </p:spTree>
    <p:extLst>
      <p:ext uri="{BB962C8B-B14F-4D97-AF65-F5344CB8AC3E}">
        <p14:creationId xmlns:p14="http://schemas.microsoft.com/office/powerpoint/2010/main" val="13091101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46460" y="805208"/>
            <a:ext cx="3433123" cy="567135"/>
          </a:xfrm>
        </p:spPr>
        <p:txBody>
          <a:bodyPr>
            <a:normAutofit/>
          </a:bodyPr>
          <a:lstStyle/>
          <a:p>
            <a:pPr lvl="1" algn="r" defTabSz="1007943" rtl="1">
              <a:lnSpc>
                <a:spcPct val="90000"/>
              </a:lnSpc>
              <a:spcBef>
                <a:spcPct val="0"/>
              </a:spcBef>
            </a:pPr>
            <a:r>
              <a:rPr lang="fa-IR" sz="2300" b="1" kern="1200" dirty="0">
                <a:solidFill>
                  <a:schemeClr val="bg1">
                    <a:lumMod val="95000"/>
                  </a:schemeClr>
                </a:solidFill>
                <a:latin typeface="Times New Roman" panose="02020603050405020304" pitchFamily="18" charset="0"/>
                <a:ea typeface="+mj-ea"/>
                <a:cs typeface="B Traffic" panose="00000400000000000000" pitchFamily="2" charset="-78"/>
              </a:rPr>
              <a:t>بیمه سیل</a:t>
            </a:r>
            <a:endParaRPr lang="en-US" sz="23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122829" y="1746913"/>
            <a:ext cx="10213889" cy="1378424"/>
          </a:xfrm>
        </p:spPr>
        <p:txBody>
          <a:bodyPr>
            <a:noAutofit/>
          </a:bodyPr>
          <a:lstStyle/>
          <a:p>
            <a:pPr algn="r" rtl="1">
              <a:lnSpc>
                <a:spcPct val="150000"/>
              </a:lnSpc>
            </a:pPr>
            <a:endParaRPr lang="fa-IR" sz="2800" dirty="0" smtClean="0">
              <a:cs typeface="B Traffic" panose="00000400000000000000" pitchFamily="2" charset="-78"/>
            </a:endParaRPr>
          </a:p>
          <a:p>
            <a:pPr algn="r" rtl="1">
              <a:lnSpc>
                <a:spcPct val="150000"/>
              </a:lnSpc>
            </a:pPr>
            <a:endParaRPr lang="fa-IR" sz="2800" dirty="0" smtClean="0">
              <a:cs typeface="B Traffic" panose="00000400000000000000" pitchFamily="2" charset="-78"/>
            </a:endParaRPr>
          </a:p>
        </p:txBody>
      </p:sp>
      <p:sp>
        <p:nvSpPr>
          <p:cNvPr id="4" name="Rectangle 3"/>
          <p:cNvSpPr/>
          <p:nvPr/>
        </p:nvSpPr>
        <p:spPr>
          <a:xfrm>
            <a:off x="300252" y="1707737"/>
            <a:ext cx="9886618" cy="1384995"/>
          </a:xfrm>
          <a:prstGeom prst="rect">
            <a:avLst/>
          </a:prstGeom>
        </p:spPr>
        <p:txBody>
          <a:bodyPr wrap="square">
            <a:spAutoFit/>
          </a:bodyPr>
          <a:lstStyle/>
          <a:p>
            <a:pPr algn="just" rtl="1">
              <a:lnSpc>
                <a:spcPct val="150000"/>
              </a:lnSpc>
            </a:pPr>
            <a:r>
              <a:rPr lang="fa-IR" sz="2800" dirty="0">
                <a:cs typeface="B Traffic" panose="00000400000000000000" pitchFamily="2" charset="-78"/>
              </a:rPr>
              <a:t>مي‌توان از سازمان‌هاي بيمه‌گر اقدام به تهية </a:t>
            </a:r>
            <a:r>
              <a:rPr lang="fa-IR" sz="2800" dirty="0">
                <a:solidFill>
                  <a:srgbClr val="FF0000"/>
                </a:solidFill>
                <a:cs typeface="B Traffic" panose="00000400000000000000" pitchFamily="2" charset="-78"/>
              </a:rPr>
              <a:t>بيمه‌نامه سيل </a:t>
            </a:r>
            <a:r>
              <a:rPr lang="fa-IR" sz="2800" dirty="0">
                <a:cs typeface="B Traffic" panose="00000400000000000000" pitchFamily="2" charset="-78"/>
              </a:rPr>
              <a:t>کرد. اغلب اين سازمان‌ها در مناطق شهري شعبه دارند. </a:t>
            </a:r>
            <a:endParaRPr lang="en-US" sz="2800" b="1" dirty="0">
              <a:cs typeface="B Traffic" panose="00000400000000000000" pitchFamily="2" charset="-78"/>
            </a:endParaRPr>
          </a:p>
        </p:txBody>
      </p:sp>
    </p:spTree>
    <p:extLst>
      <p:ext uri="{BB962C8B-B14F-4D97-AF65-F5344CB8AC3E}">
        <p14:creationId xmlns:p14="http://schemas.microsoft.com/office/powerpoint/2010/main" val="19614876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533" y="1924312"/>
            <a:ext cx="8820746" cy="3092505"/>
          </a:xfrm>
          <a:solidFill>
            <a:srgbClr val="FFFF00"/>
          </a:solidFill>
        </p:spPr>
        <p:txBody>
          <a:bodyPr>
            <a:normAutofit/>
          </a:bodyPr>
          <a:lstStyle/>
          <a:p>
            <a:pPr algn="ctr" rtl="1">
              <a:lnSpc>
                <a:spcPct val="150000"/>
              </a:lnSpc>
            </a:pPr>
            <a:r>
              <a:rPr lang="fa-IR" sz="4400" b="1" dirty="0">
                <a:solidFill>
                  <a:srgbClr val="0070C0"/>
                </a:solidFill>
                <a:cs typeface="B Traffic" panose="00000400000000000000" pitchFamily="2" charset="-78"/>
              </a:rPr>
              <a:t>نکاتی در </a:t>
            </a:r>
            <a:r>
              <a:rPr lang="fa-IR" sz="4400" b="1" dirty="0" smtClean="0">
                <a:solidFill>
                  <a:srgbClr val="0070C0"/>
                </a:solidFill>
                <a:cs typeface="B Traffic" panose="00000400000000000000" pitchFamily="2" charset="-78"/>
              </a:rPr>
              <a:t>باره</a:t>
            </a:r>
            <a:r>
              <a:rPr lang="fa-IR" sz="4400" b="1" dirty="0" smtClean="0">
                <a:solidFill>
                  <a:srgbClr val="FF0000"/>
                </a:solidFill>
                <a:cs typeface="B Traffic" panose="00000400000000000000" pitchFamily="2" charset="-78"/>
              </a:rPr>
              <a:t/>
            </a:r>
            <a:br>
              <a:rPr lang="fa-IR" sz="4400" b="1" dirty="0" smtClean="0">
                <a:solidFill>
                  <a:srgbClr val="FF0000"/>
                </a:solidFill>
                <a:cs typeface="B Traffic" panose="00000400000000000000" pitchFamily="2" charset="-78"/>
              </a:rPr>
            </a:br>
            <a:r>
              <a:rPr lang="fa-IR" sz="4400" b="1" dirty="0" smtClean="0">
                <a:solidFill>
                  <a:srgbClr val="FF0000"/>
                </a:solidFill>
                <a:cs typeface="B Traffic" panose="00000400000000000000" pitchFamily="2" charset="-78"/>
              </a:rPr>
              <a:t>آمادگی در برابر زلزله </a:t>
            </a:r>
            <a:endParaRPr lang="en-US" sz="4400" b="1" dirty="0">
              <a:solidFill>
                <a:srgbClr val="7030A0"/>
              </a:solidFill>
              <a:cs typeface="B Traffic" panose="00000400000000000000" pitchFamily="2" charset="-78"/>
            </a:endParaRPr>
          </a:p>
        </p:txBody>
      </p:sp>
      <p:sp>
        <p:nvSpPr>
          <p:cNvPr id="4" name="Rectangle 3">
            <a:hlinkClick r:id="rId2" action="ppaction://hlinksldjump"/>
          </p:cNvPr>
          <p:cNvSpPr/>
          <p:nvPr/>
        </p:nvSpPr>
        <p:spPr>
          <a:xfrm rot="19779307">
            <a:off x="64616" y="230567"/>
            <a:ext cx="681597" cy="291618"/>
          </a:xfrm>
          <a:prstGeom prst="rect">
            <a:avLst/>
          </a:prstGeom>
        </p:spPr>
        <p:txBody>
          <a:bodyPr wrap="none">
            <a:spAutoFit/>
          </a:bodyPr>
          <a:lstStyle/>
          <a:p>
            <a:pPr defTabSz="1007943" rtl="1">
              <a:lnSpc>
                <a:spcPct val="90000"/>
              </a:lnSpc>
              <a:spcBef>
                <a:spcPct val="0"/>
              </a:spcBef>
            </a:pPr>
            <a:r>
              <a:rPr lang="fa-IR" sz="1400" dirty="0">
                <a:latin typeface="Times New Roman"/>
                <a:ea typeface="Times New Roman"/>
                <a:cs typeface="B Titr" panose="00000700000000000000" pitchFamily="2" charset="-78"/>
              </a:rPr>
              <a:t>بازگشت</a:t>
            </a:r>
            <a:endParaRPr lang="en-US" sz="1400" dirty="0">
              <a:latin typeface="Times New Roman"/>
              <a:ea typeface="Times New Roman"/>
              <a:cs typeface="B Titr" panose="00000700000000000000" pitchFamily="2" charset="-78"/>
            </a:endParaRPr>
          </a:p>
        </p:txBody>
      </p:sp>
    </p:spTree>
    <p:extLst>
      <p:ext uri="{BB962C8B-B14F-4D97-AF65-F5344CB8AC3E}">
        <p14:creationId xmlns:p14="http://schemas.microsoft.com/office/powerpoint/2010/main" val="19877058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08" y="739665"/>
            <a:ext cx="9933427" cy="837304"/>
          </a:xfrm>
        </p:spPr>
        <p:txBody>
          <a:bodyPr>
            <a:normAutofit/>
          </a:bodyPr>
          <a:lstStyle/>
          <a:p>
            <a:pPr algn="r" rtl="1"/>
            <a:r>
              <a:rPr lang="fa-IR" sz="2800" b="1" dirty="0" smtClean="0">
                <a:solidFill>
                  <a:schemeClr val="bg1">
                    <a:lumMod val="95000"/>
                  </a:schemeClr>
                </a:solidFill>
                <a:latin typeface="Times New Roman" panose="02020603050405020304" pitchFamily="18" charset="0"/>
                <a:cs typeface="B Traffic" panose="00000400000000000000" pitchFamily="2" charset="-78"/>
              </a:rPr>
              <a:t>کشورهای </a:t>
            </a:r>
            <a:r>
              <a:rPr lang="fa-IR" sz="2800" b="1" dirty="0">
                <a:solidFill>
                  <a:schemeClr val="bg1">
                    <a:lumMod val="95000"/>
                  </a:schemeClr>
                </a:solidFill>
                <a:latin typeface="Times New Roman" panose="02020603050405020304" pitchFamily="18" charset="0"/>
                <a:cs typeface="B Traffic" panose="00000400000000000000" pitchFamily="2" charset="-78"/>
              </a:rPr>
              <a:t>دارای بیشترین تعداد وقوع زلزله </a:t>
            </a:r>
            <a:r>
              <a:rPr lang="fa-IR" sz="2800" b="1" dirty="0" smtClean="0">
                <a:solidFill>
                  <a:schemeClr val="bg1">
                    <a:lumMod val="95000"/>
                  </a:schemeClr>
                </a:solidFill>
                <a:latin typeface="Times New Roman" panose="02020603050405020304" pitchFamily="18" charset="0"/>
                <a:cs typeface="B Traffic" panose="00000400000000000000" pitchFamily="2" charset="-78"/>
              </a:rPr>
              <a:t>از </a:t>
            </a:r>
            <a:r>
              <a:rPr lang="fa-IR" sz="2800" b="1" dirty="0">
                <a:solidFill>
                  <a:schemeClr val="bg1">
                    <a:lumMod val="95000"/>
                  </a:schemeClr>
                </a:solidFill>
                <a:latin typeface="Times New Roman" panose="02020603050405020304" pitchFamily="18" charset="0"/>
                <a:cs typeface="B Traffic" panose="00000400000000000000" pitchFamily="2" charset="-78"/>
              </a:rPr>
              <a:t>1900 تا 2016</a:t>
            </a:r>
            <a:endParaRPr lang="en-US" sz="2800" dirty="0">
              <a:solidFill>
                <a:schemeClr val="bg1">
                  <a:lumMod val="95000"/>
                </a:schemeClr>
              </a:solidFill>
              <a:latin typeface="Times New Roman" panose="02020603050405020304" pitchFamily="18" charset="0"/>
              <a:cs typeface="B Traffic" panose="00000400000000000000" pitchFamily="2" charset="-78"/>
            </a:endParaRPr>
          </a:p>
        </p:txBody>
      </p:sp>
      <p:pic>
        <p:nvPicPr>
          <p:cNvPr id="4" name="Content Placeholder 3"/>
          <p:cNvPicPr>
            <a:picLocks noGrp="1" noChangeAspect="1"/>
          </p:cNvPicPr>
          <p:nvPr>
            <p:ph idx="1"/>
          </p:nvPr>
        </p:nvPicPr>
        <p:blipFill>
          <a:blip r:embed="rId2" cstate="print"/>
          <a:stretch>
            <a:fillRect/>
          </a:stretch>
        </p:blipFill>
        <p:spPr>
          <a:xfrm>
            <a:off x="2451209" y="1473958"/>
            <a:ext cx="5587322" cy="5438451"/>
          </a:xfrm>
          <a:prstGeom prst="rect">
            <a:avLst/>
          </a:prstGeom>
        </p:spPr>
      </p:pic>
      <p:sp>
        <p:nvSpPr>
          <p:cNvPr id="5" name="Rectangle 4"/>
          <p:cNvSpPr/>
          <p:nvPr/>
        </p:nvSpPr>
        <p:spPr>
          <a:xfrm>
            <a:off x="8953868" y="7073888"/>
            <a:ext cx="1547259" cy="320750"/>
          </a:xfrm>
          <a:prstGeom prst="rect">
            <a:avLst/>
          </a:prstGeom>
        </p:spPr>
        <p:txBody>
          <a:bodyPr wrap="none" lIns="104287" tIns="52144" rIns="104287" bIns="52144">
            <a:spAutoFit/>
          </a:bodyPr>
          <a:lstStyle/>
          <a:p>
            <a:r>
              <a:rPr lang="en-US" sz="1400" b="1" dirty="0">
                <a:latin typeface="Times New Roman" panose="02020603050405020304" pitchFamily="18" charset="0"/>
                <a:cs typeface="Times New Roman" panose="02020603050405020304" pitchFamily="18" charset="0"/>
              </a:rPr>
              <a:t>www.statista.com</a:t>
            </a:r>
            <a:endParaRPr lang="en-US" sz="1400" dirty="0"/>
          </a:p>
        </p:txBody>
      </p:sp>
      <p:sp>
        <p:nvSpPr>
          <p:cNvPr id="7" name="Explosion 2 6"/>
          <p:cNvSpPr/>
          <p:nvPr/>
        </p:nvSpPr>
        <p:spPr>
          <a:xfrm>
            <a:off x="6585711" y="2383817"/>
            <a:ext cx="549737" cy="399823"/>
          </a:xfrm>
          <a:prstGeom prst="irregularSeal2">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04287" tIns="52144" rIns="104287" bIns="52144" rtlCol="0" anchor="ctr"/>
          <a:lstStyle/>
          <a:p>
            <a:pPr algn="ctr"/>
            <a:endParaRPr lang="en-US" sz="1300" b="1" dirty="0">
              <a:solidFill>
                <a:schemeClr val="tx1"/>
              </a:solidFill>
            </a:endParaRPr>
          </a:p>
        </p:txBody>
      </p:sp>
    </p:spTree>
    <p:extLst>
      <p:ext uri="{BB962C8B-B14F-4D97-AF65-F5344CB8AC3E}">
        <p14:creationId xmlns:p14="http://schemas.microsoft.com/office/powerpoint/2010/main" val="10703946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8208" y="688642"/>
            <a:ext cx="9221689" cy="796986"/>
          </a:xfrm>
        </p:spPr>
        <p:txBody>
          <a:bodyPr>
            <a:noAutofit/>
          </a:bodyPr>
          <a:lstStyle/>
          <a:p>
            <a:pPr algn="r" rtl="1"/>
            <a:r>
              <a:rPr lang="fa-IR" sz="2800" b="1" dirty="0">
                <a:solidFill>
                  <a:schemeClr val="bg1">
                    <a:lumMod val="95000"/>
                  </a:schemeClr>
                </a:solidFill>
                <a:latin typeface="Times New Roman" panose="02020603050405020304" pitchFamily="18" charset="0"/>
                <a:cs typeface="B Traffic" panose="00000400000000000000" pitchFamily="2" charset="-78"/>
              </a:rPr>
              <a:t>کشورهای دارای بالاترین آمار مرگ در اثر </a:t>
            </a:r>
            <a:r>
              <a:rPr lang="fa-IR" sz="2800" b="1" dirty="0" smtClean="0">
                <a:solidFill>
                  <a:schemeClr val="bg1">
                    <a:lumMod val="95000"/>
                  </a:schemeClr>
                </a:solidFill>
                <a:latin typeface="Times New Roman" panose="02020603050405020304" pitchFamily="18" charset="0"/>
                <a:cs typeface="B Traffic" panose="00000400000000000000" pitchFamily="2" charset="-78"/>
              </a:rPr>
              <a:t>زلزله از </a:t>
            </a:r>
            <a:r>
              <a:rPr lang="fa-IR" sz="2800" b="1" dirty="0">
                <a:solidFill>
                  <a:schemeClr val="bg1">
                    <a:lumMod val="95000"/>
                  </a:schemeClr>
                </a:solidFill>
                <a:latin typeface="Times New Roman" panose="02020603050405020304" pitchFamily="18" charset="0"/>
                <a:cs typeface="B Traffic" panose="00000400000000000000" pitchFamily="2" charset="-78"/>
              </a:rPr>
              <a:t>1900 تا 2016</a:t>
            </a:r>
            <a:endParaRPr lang="en-US" sz="2800" b="1" dirty="0">
              <a:solidFill>
                <a:schemeClr val="bg1">
                  <a:lumMod val="95000"/>
                </a:schemeClr>
              </a:solidFill>
              <a:latin typeface="Times New Roman" panose="02020603050405020304" pitchFamily="18" charset="0"/>
              <a:cs typeface="B Traffic" panose="00000400000000000000" pitchFamily="2" charset="-78"/>
            </a:endParaRPr>
          </a:p>
        </p:txBody>
      </p:sp>
      <p:pic>
        <p:nvPicPr>
          <p:cNvPr id="4" name="Content Placeholder 3"/>
          <p:cNvPicPr>
            <a:picLocks noGrp="1" noChangeAspect="1"/>
          </p:cNvPicPr>
          <p:nvPr>
            <p:ph idx="1"/>
          </p:nvPr>
        </p:nvPicPr>
        <p:blipFill>
          <a:blip r:embed="rId2" cstate="print"/>
          <a:stretch>
            <a:fillRect/>
          </a:stretch>
        </p:blipFill>
        <p:spPr>
          <a:xfrm>
            <a:off x="1481596" y="1471869"/>
            <a:ext cx="6492240" cy="5424363"/>
          </a:xfrm>
          <a:prstGeom prst="rect">
            <a:avLst/>
          </a:prstGeom>
        </p:spPr>
      </p:pic>
      <p:sp>
        <p:nvSpPr>
          <p:cNvPr id="5" name="Rectangle 4"/>
          <p:cNvSpPr/>
          <p:nvPr/>
        </p:nvSpPr>
        <p:spPr>
          <a:xfrm>
            <a:off x="8692638" y="7073888"/>
            <a:ext cx="1547259" cy="320750"/>
          </a:xfrm>
          <a:prstGeom prst="rect">
            <a:avLst/>
          </a:prstGeom>
        </p:spPr>
        <p:txBody>
          <a:bodyPr wrap="none" lIns="104287" tIns="52144" rIns="104287" bIns="52144">
            <a:spAutoFit/>
          </a:bodyPr>
          <a:lstStyle/>
          <a:p>
            <a:r>
              <a:rPr lang="en-US" sz="1400" b="1" dirty="0">
                <a:latin typeface="Times New Roman" panose="02020603050405020304" pitchFamily="18" charset="0"/>
                <a:cs typeface="Times New Roman" panose="02020603050405020304" pitchFamily="18" charset="0"/>
              </a:rPr>
              <a:t>www.statista.com</a:t>
            </a:r>
            <a:endParaRPr lang="en-US" sz="1400" dirty="0"/>
          </a:p>
        </p:txBody>
      </p:sp>
      <p:sp>
        <p:nvSpPr>
          <p:cNvPr id="7" name="Explosion 2 6"/>
          <p:cNvSpPr/>
          <p:nvPr/>
        </p:nvSpPr>
        <p:spPr>
          <a:xfrm>
            <a:off x="4945855" y="3957910"/>
            <a:ext cx="489150" cy="493899"/>
          </a:xfrm>
          <a:prstGeom prst="irregularSeal2">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04287" tIns="52144" rIns="104287" bIns="52144" rtlCol="0" anchor="ctr"/>
          <a:lstStyle/>
          <a:p>
            <a:pPr algn="ctr"/>
            <a:endParaRPr lang="en-US" sz="1600" b="1" dirty="0">
              <a:solidFill>
                <a:schemeClr val="tx1"/>
              </a:solidFill>
            </a:endParaRPr>
          </a:p>
        </p:txBody>
      </p:sp>
    </p:spTree>
    <p:extLst>
      <p:ext uri="{BB962C8B-B14F-4D97-AF65-F5344CB8AC3E}">
        <p14:creationId xmlns:p14="http://schemas.microsoft.com/office/powerpoint/2010/main" val="20045370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1655" y="750625"/>
            <a:ext cx="3875965" cy="709683"/>
          </a:xfrm>
        </p:spPr>
        <p:txBody>
          <a:bodyPr>
            <a:normAutofit/>
          </a:bodyPr>
          <a:lstStyle/>
          <a:p>
            <a:pPr algn="r" rtl="1"/>
            <a:r>
              <a:rPr lang="fa-IR" sz="2800" b="1" dirty="0">
                <a:solidFill>
                  <a:schemeClr val="bg1">
                    <a:lumMod val="95000"/>
                  </a:schemeClr>
                </a:solidFill>
                <a:latin typeface="Times New Roman" panose="02020603050405020304" pitchFamily="18" charset="0"/>
                <a:cs typeface="B Traffic" panose="00000400000000000000" pitchFamily="2" charset="-78"/>
              </a:rPr>
              <a:t>نقشه </a:t>
            </a:r>
            <a:r>
              <a:rPr lang="fa-IR" sz="2800" b="1" dirty="0" smtClean="0">
                <a:solidFill>
                  <a:schemeClr val="bg1">
                    <a:lumMod val="95000"/>
                  </a:schemeClr>
                </a:solidFill>
                <a:latin typeface="Times New Roman" panose="02020603050405020304" pitchFamily="18" charset="0"/>
                <a:cs typeface="B Traffic" panose="00000400000000000000" pitchFamily="2" charset="-78"/>
              </a:rPr>
              <a:t>لرزه‎خیزی </a:t>
            </a:r>
            <a:r>
              <a:rPr lang="fa-IR" sz="2800" b="1" dirty="0">
                <a:solidFill>
                  <a:schemeClr val="bg1">
                    <a:lumMod val="95000"/>
                  </a:schemeClr>
                </a:solidFill>
                <a:latin typeface="Times New Roman" panose="02020603050405020304" pitchFamily="18" charset="0"/>
                <a:cs typeface="B Traffic" panose="00000400000000000000" pitchFamily="2" charset="-78"/>
              </a:rPr>
              <a:t>ایران</a:t>
            </a:r>
            <a:endParaRPr lang="en-US" sz="2800" b="1" dirty="0">
              <a:solidFill>
                <a:schemeClr val="bg1">
                  <a:lumMod val="95000"/>
                </a:schemeClr>
              </a:solidFill>
              <a:latin typeface="Times New Roman" panose="02020603050405020304" pitchFamily="18" charset="0"/>
              <a:cs typeface="B Traffic" panose="00000400000000000000" pitchFamily="2" charset="-78"/>
            </a:endParaRPr>
          </a:p>
        </p:txBody>
      </p:sp>
      <p:pic>
        <p:nvPicPr>
          <p:cNvPr id="4" name="Content Placeholder 3" descr="نقشه لرزه خیزی ایران.jpg"/>
          <p:cNvPicPr>
            <a:picLocks noGrp="1" noChangeAspect="1"/>
          </p:cNvPicPr>
          <p:nvPr>
            <p:ph idx="1"/>
          </p:nvPr>
        </p:nvPicPr>
        <p:blipFill>
          <a:blip r:embed="rId2" cstate="print"/>
          <a:stretch>
            <a:fillRect/>
          </a:stretch>
        </p:blipFill>
        <p:spPr>
          <a:xfrm>
            <a:off x="2288503" y="1446663"/>
            <a:ext cx="6114807" cy="5468337"/>
          </a:xfrm>
        </p:spPr>
      </p:pic>
    </p:spTree>
    <p:extLst>
      <p:ext uri="{BB962C8B-B14F-4D97-AF65-F5344CB8AC3E}">
        <p14:creationId xmlns:p14="http://schemas.microsoft.com/office/powerpoint/2010/main" val="37741836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5140" y="723328"/>
            <a:ext cx="3992683" cy="777922"/>
          </a:xfrm>
        </p:spPr>
        <p:txBody>
          <a:bodyPr>
            <a:normAutofit/>
          </a:bodyPr>
          <a:lstStyle/>
          <a:p>
            <a:pPr algn="r" rtl="1"/>
            <a:r>
              <a:rPr lang="fa-IR" sz="2800" b="1" dirty="0" smtClean="0">
                <a:solidFill>
                  <a:schemeClr val="bg1">
                    <a:lumMod val="95000"/>
                  </a:schemeClr>
                </a:solidFill>
                <a:latin typeface="Times New Roman" panose="02020603050405020304" pitchFamily="18" charset="0"/>
                <a:cs typeface="B Traffic" panose="00000400000000000000" pitchFamily="2" charset="-78"/>
              </a:rPr>
              <a:t>گسل‌های </a:t>
            </a:r>
            <a:r>
              <a:rPr lang="fa-IR" sz="2800" b="1" dirty="0">
                <a:solidFill>
                  <a:schemeClr val="bg1">
                    <a:lumMod val="95000"/>
                  </a:schemeClr>
                </a:solidFill>
                <a:latin typeface="Times New Roman" panose="02020603050405020304" pitchFamily="18" charset="0"/>
                <a:cs typeface="B Traffic" panose="00000400000000000000" pitchFamily="2" charset="-78"/>
              </a:rPr>
              <a:t>تهران</a:t>
            </a:r>
            <a:endParaRPr lang="en-US" sz="2800" b="1" dirty="0">
              <a:solidFill>
                <a:schemeClr val="bg1">
                  <a:lumMod val="95000"/>
                </a:schemeClr>
              </a:solidFill>
              <a:latin typeface="Times New Roman" panose="02020603050405020304" pitchFamily="18" charset="0"/>
              <a:cs typeface="B Traffic" panose="00000400000000000000" pitchFamily="2" charset="-78"/>
            </a:endParaRPr>
          </a:p>
        </p:txBody>
      </p:sp>
      <p:pic>
        <p:nvPicPr>
          <p:cNvPr id="4" name="Content Placeholder 3" descr="نقشه گسهای شهر تهران.jpg"/>
          <p:cNvPicPr>
            <a:picLocks noGrp="1" noChangeAspect="1"/>
          </p:cNvPicPr>
          <p:nvPr>
            <p:ph idx="1"/>
          </p:nvPr>
        </p:nvPicPr>
        <p:blipFill>
          <a:blip r:embed="rId2" cstate="print"/>
          <a:stretch>
            <a:fillRect/>
          </a:stretch>
        </p:blipFill>
        <p:spPr>
          <a:xfrm>
            <a:off x="750629" y="1828800"/>
            <a:ext cx="9553432" cy="4694830"/>
          </a:xfrm>
        </p:spPr>
      </p:pic>
    </p:spTree>
    <p:extLst>
      <p:ext uri="{BB962C8B-B14F-4D97-AF65-F5344CB8AC3E}">
        <p14:creationId xmlns:p14="http://schemas.microsoft.com/office/powerpoint/2010/main" val="3376002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263" y="2939874"/>
            <a:ext cx="8767287" cy="1259946"/>
          </a:xfrm>
        </p:spPr>
        <p:txBody>
          <a:bodyPr>
            <a:normAutofit fontScale="90000"/>
          </a:bodyPr>
          <a:lstStyle/>
          <a:p>
            <a:pPr algn="ctr" rtl="1"/>
            <a:r>
              <a:rPr lang="fa-IR" b="1" dirty="0" smtClean="0">
                <a:solidFill>
                  <a:srgbClr val="FF0000"/>
                </a:solidFill>
                <a:cs typeface="B Traffic" panose="00000400000000000000" pitchFamily="2" charset="-78"/>
              </a:rPr>
              <a:t>اقدامات</a:t>
            </a:r>
            <a:r>
              <a:rPr lang="fa-IR" b="1" dirty="0" smtClean="0">
                <a:cs typeface="B Traffic" panose="00000400000000000000" pitchFamily="2" charset="-78"/>
              </a:rPr>
              <a:t/>
            </a:r>
            <a:br>
              <a:rPr lang="fa-IR" b="1" dirty="0" smtClean="0">
                <a:cs typeface="B Traffic" panose="00000400000000000000" pitchFamily="2" charset="-78"/>
              </a:rPr>
            </a:br>
            <a:r>
              <a:rPr lang="fa-IR" b="1" dirty="0" smtClean="0">
                <a:cs typeface="B Traffic" panose="00000400000000000000" pitchFamily="2" charset="-78"/>
              </a:rPr>
              <a:t>قبل، حین و بعد از وقوع زلزله</a:t>
            </a:r>
            <a:endParaRPr lang="en-US" b="1" dirty="0">
              <a:cs typeface="B Traffic" panose="00000400000000000000" pitchFamily="2" charset="-78"/>
            </a:endParaRPr>
          </a:p>
        </p:txBody>
      </p:sp>
      <p:sp>
        <p:nvSpPr>
          <p:cNvPr id="4" name="Rectangle 3">
            <a:hlinkClick r:id="rId2" action="ppaction://hlinksldjump"/>
          </p:cNvPr>
          <p:cNvSpPr/>
          <p:nvPr/>
        </p:nvSpPr>
        <p:spPr>
          <a:xfrm rot="19779307">
            <a:off x="64616" y="230567"/>
            <a:ext cx="681597" cy="291618"/>
          </a:xfrm>
          <a:prstGeom prst="rect">
            <a:avLst/>
          </a:prstGeom>
        </p:spPr>
        <p:txBody>
          <a:bodyPr wrap="none">
            <a:spAutoFit/>
          </a:bodyPr>
          <a:lstStyle/>
          <a:p>
            <a:pPr defTabSz="1007943" rtl="1">
              <a:lnSpc>
                <a:spcPct val="90000"/>
              </a:lnSpc>
              <a:spcBef>
                <a:spcPct val="0"/>
              </a:spcBef>
            </a:pPr>
            <a:r>
              <a:rPr lang="fa-IR" sz="1400" dirty="0">
                <a:latin typeface="Times New Roman"/>
                <a:ea typeface="Times New Roman"/>
                <a:cs typeface="B Titr" panose="00000700000000000000" pitchFamily="2" charset="-78"/>
              </a:rPr>
              <a:t>بازگشت</a:t>
            </a:r>
            <a:endParaRPr lang="en-US" sz="1400" dirty="0">
              <a:latin typeface="Times New Roman"/>
              <a:ea typeface="Times New Roman"/>
              <a:cs typeface="B Titr" panose="00000700000000000000" pitchFamily="2" charset="-78"/>
            </a:endParaRPr>
          </a:p>
        </p:txBody>
      </p:sp>
    </p:spTree>
    <p:extLst>
      <p:ext uri="{BB962C8B-B14F-4D97-AF65-F5344CB8AC3E}">
        <p14:creationId xmlns:p14="http://schemas.microsoft.com/office/powerpoint/2010/main" val="37486645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1116" y="750624"/>
            <a:ext cx="4456707" cy="682388"/>
          </a:xfrm>
        </p:spPr>
        <p:txBody>
          <a:bodyPr>
            <a:normAutofit/>
          </a:bodyPr>
          <a:lstStyle/>
          <a:p>
            <a:pPr algn="r" rtl="1"/>
            <a:r>
              <a:rPr lang="fa-IR" sz="2800" b="1" dirty="0">
                <a:solidFill>
                  <a:schemeClr val="bg1">
                    <a:lumMod val="95000"/>
                  </a:schemeClr>
                </a:solidFill>
                <a:latin typeface="Times New Roman" panose="02020603050405020304" pitchFamily="18" charset="0"/>
                <a:cs typeface="B Traffic" panose="00000400000000000000" pitchFamily="2" charset="-78"/>
              </a:rPr>
              <a:t>قبل از وقوع زلزله</a:t>
            </a:r>
            <a:endParaRPr lang="en-US" sz="2800" b="1" dirty="0">
              <a:solidFill>
                <a:schemeClr val="bg1">
                  <a:lumMod val="95000"/>
                </a:schemeClr>
              </a:solidFill>
              <a:latin typeface="Times New Roman" panose="02020603050405020304" pitchFamily="18" charset="0"/>
              <a:cs typeface="B Traffic" panose="00000400000000000000" pitchFamily="2" charset="-78"/>
            </a:endParaRPr>
          </a:p>
        </p:txBody>
      </p:sp>
      <p:sp>
        <p:nvSpPr>
          <p:cNvPr id="3" name="Content Placeholder 2"/>
          <p:cNvSpPr>
            <a:spLocks noGrp="1"/>
          </p:cNvSpPr>
          <p:nvPr>
            <p:ph idx="1"/>
          </p:nvPr>
        </p:nvSpPr>
        <p:spPr>
          <a:xfrm>
            <a:off x="735062" y="2012414"/>
            <a:ext cx="9221689" cy="4647693"/>
          </a:xfrm>
        </p:spPr>
        <p:txBody>
          <a:bodyPr>
            <a:normAutofit/>
          </a:bodyPr>
          <a:lstStyle/>
          <a:p>
            <a:pPr lvl="0" algn="just" rtl="1">
              <a:lnSpc>
                <a:spcPct val="150000"/>
              </a:lnSpc>
            </a:pPr>
            <a:r>
              <a:rPr lang="fa-IR" sz="2800" dirty="0" smtClean="0">
                <a:cs typeface="B Traffic" panose="00000400000000000000" pitchFamily="2" charset="-78"/>
              </a:rPr>
              <a:t>هنگامی که می‌خواهید خانه‌ای </a:t>
            </a:r>
            <a:r>
              <a:rPr lang="fa-IR" sz="2800" dirty="0" smtClean="0">
                <a:solidFill>
                  <a:srgbClr val="FF0000"/>
                </a:solidFill>
                <a:cs typeface="B Traffic" panose="00000400000000000000" pitchFamily="2" charset="-78"/>
              </a:rPr>
              <a:t>بخرید</a:t>
            </a:r>
            <a:r>
              <a:rPr lang="fa-IR" sz="2800" dirty="0" smtClean="0">
                <a:cs typeface="B Traffic" panose="00000400000000000000" pitchFamily="2" charset="-78"/>
              </a:rPr>
              <a:t> یا </a:t>
            </a:r>
            <a:r>
              <a:rPr lang="fa-IR" sz="2800" dirty="0" smtClean="0">
                <a:solidFill>
                  <a:srgbClr val="FF0000"/>
                </a:solidFill>
                <a:cs typeface="B Traffic" panose="00000400000000000000" pitchFamily="2" charset="-78"/>
              </a:rPr>
              <a:t>اجاره</a:t>
            </a:r>
            <a:r>
              <a:rPr lang="fa-IR" sz="2800" dirty="0" smtClean="0">
                <a:cs typeface="B Traffic" panose="00000400000000000000" pitchFamily="2" charset="-78"/>
              </a:rPr>
              <a:t> کنید؛ نقشه سازه و تأسیسات را از مالک دریافت کنید و از یک </a:t>
            </a:r>
            <a:r>
              <a:rPr lang="fa-IR" sz="2800" dirty="0" smtClean="0">
                <a:solidFill>
                  <a:srgbClr val="FF0000"/>
                </a:solidFill>
                <a:cs typeface="B Traffic" panose="00000400000000000000" pitchFamily="2" charset="-78"/>
              </a:rPr>
              <a:t>مهندس ساختمان </a:t>
            </a:r>
            <a:r>
              <a:rPr lang="fa-IR" sz="2800" dirty="0" smtClean="0">
                <a:cs typeface="B Traffic" panose="00000400000000000000" pitchFamily="2" charset="-78"/>
              </a:rPr>
              <a:t>بخواهید تا ساختمان را از نظر مقاومت در برابر زلزله بررسی کند.</a:t>
            </a:r>
          </a:p>
          <a:p>
            <a:pPr lvl="0" algn="just" rtl="1">
              <a:lnSpc>
                <a:spcPct val="150000"/>
              </a:lnSpc>
            </a:pPr>
            <a:r>
              <a:rPr lang="fa-IR" sz="2800" dirty="0" smtClean="0">
                <a:cs typeface="B Traffic" panose="00000400000000000000" pitchFamily="2" charset="-78"/>
              </a:rPr>
              <a:t> اگر قبلاً هم منزلی را تهیه کرده‌اید؛ می‌توانید از یک مهندس ساختمان، در مورد میزان مقاومت منزلتان یا امکان مقاوم سازی آن در برابر زلزله، </a:t>
            </a:r>
            <a:r>
              <a:rPr lang="fa-IR" sz="2800" dirty="0" smtClean="0">
                <a:solidFill>
                  <a:srgbClr val="FF0000"/>
                </a:solidFill>
                <a:cs typeface="B Traffic" panose="00000400000000000000" pitchFamily="2" charset="-78"/>
              </a:rPr>
              <a:t>مشاوره</a:t>
            </a:r>
            <a:r>
              <a:rPr lang="fa-IR" sz="2800" dirty="0" smtClean="0">
                <a:cs typeface="B Traffic" panose="00000400000000000000" pitchFamily="2" charset="-78"/>
              </a:rPr>
              <a:t> بگیرید.</a:t>
            </a:r>
            <a:endParaRPr lang="en-US" sz="2800" dirty="0" smtClean="0">
              <a:cs typeface="B Traffic" panose="00000400000000000000" pitchFamily="2" charset="-78"/>
            </a:endParaRPr>
          </a:p>
        </p:txBody>
      </p:sp>
    </p:spTree>
    <p:extLst>
      <p:ext uri="{BB962C8B-B14F-4D97-AF65-F5344CB8AC3E}">
        <p14:creationId xmlns:p14="http://schemas.microsoft.com/office/powerpoint/2010/main" val="6629008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3063" y="764268"/>
            <a:ext cx="3187464" cy="758203"/>
          </a:xfrm>
        </p:spPr>
        <p:txBody>
          <a:bodyPr>
            <a:normAutofit/>
          </a:bodyPr>
          <a:lstStyle/>
          <a:p>
            <a:pPr algn="r" rtl="1"/>
            <a:r>
              <a:rPr lang="fa-IR" sz="2800" b="1" dirty="0">
                <a:solidFill>
                  <a:schemeClr val="bg1">
                    <a:lumMod val="95000"/>
                  </a:schemeClr>
                </a:solidFill>
                <a:latin typeface="Times New Roman" panose="02020603050405020304" pitchFamily="18" charset="0"/>
                <a:cs typeface="B Traffic" panose="00000400000000000000" pitchFamily="2" charset="-78"/>
              </a:rPr>
              <a:t>ادامه ...</a:t>
            </a:r>
            <a:endParaRPr lang="en-US" sz="2800" b="1" dirty="0">
              <a:solidFill>
                <a:schemeClr val="bg1">
                  <a:lumMod val="95000"/>
                </a:schemeClr>
              </a:solidFill>
              <a:latin typeface="Times New Roman" panose="02020603050405020304" pitchFamily="18" charset="0"/>
              <a:cs typeface="B Traffic" panose="00000400000000000000" pitchFamily="2" charset="-78"/>
            </a:endParaRPr>
          </a:p>
        </p:txBody>
      </p:sp>
      <p:sp>
        <p:nvSpPr>
          <p:cNvPr id="3" name="Content Placeholder 2"/>
          <p:cNvSpPr>
            <a:spLocks noGrp="1"/>
          </p:cNvSpPr>
          <p:nvPr>
            <p:ph idx="1"/>
          </p:nvPr>
        </p:nvSpPr>
        <p:spPr>
          <a:xfrm>
            <a:off x="962263" y="2099910"/>
            <a:ext cx="8767287" cy="4628436"/>
          </a:xfrm>
        </p:spPr>
        <p:txBody>
          <a:bodyPr>
            <a:normAutofit/>
          </a:bodyPr>
          <a:lstStyle/>
          <a:p>
            <a:pPr lvl="0" algn="just" rtl="1">
              <a:lnSpc>
                <a:spcPct val="150000"/>
              </a:lnSpc>
            </a:pPr>
            <a:r>
              <a:rPr lang="fa-IR" dirty="0" smtClean="0">
                <a:cs typeface="B Traffic" panose="00000400000000000000" pitchFamily="2" charset="-78"/>
              </a:rPr>
              <a:t>آبگرمکن‌، يخچال‌، فریزر، اجاق گاز و اشيای بلند و بسيار سنگين ‌بايد با </a:t>
            </a:r>
            <a:r>
              <a:rPr lang="fa-IR" dirty="0" smtClean="0">
                <a:solidFill>
                  <a:srgbClr val="FF0000"/>
                </a:solidFill>
                <a:cs typeface="B Traffic" panose="00000400000000000000" pitchFamily="2" charset="-78"/>
              </a:rPr>
              <a:t>بست یا تسمه‌های مناسب</a:t>
            </a:r>
            <a:r>
              <a:rPr lang="fa-IR" dirty="0" smtClean="0">
                <a:cs typeface="B Traffic" panose="00000400000000000000" pitchFamily="2" charset="-78"/>
              </a:rPr>
              <a:t>، به کف و ديوار منزل محکم شوند. همچنین کمد لباس، قفسه‌ها، بوفه ها، آينه‌ها و تابلوهای ديواری منزل باید ‌به خوبی در جای خود </a:t>
            </a:r>
            <a:r>
              <a:rPr lang="fa-IR" dirty="0" smtClean="0">
                <a:solidFill>
                  <a:srgbClr val="FF0000"/>
                </a:solidFill>
                <a:cs typeface="B Traffic" panose="00000400000000000000" pitchFamily="2" charset="-78"/>
              </a:rPr>
              <a:t>محکم</a:t>
            </a:r>
            <a:r>
              <a:rPr lang="fa-IR" dirty="0" smtClean="0">
                <a:cs typeface="B Traffic" panose="00000400000000000000" pitchFamily="2" charset="-78"/>
              </a:rPr>
              <a:t> شوند. برای انجام این کارها از یک فرد صلاحیت‌دار کمک بگیرید.</a:t>
            </a:r>
            <a:endParaRPr lang="en-US" dirty="0" smtClean="0">
              <a:cs typeface="B Traffic" panose="00000400000000000000" pitchFamily="2" charset="-78"/>
            </a:endParaRPr>
          </a:p>
        </p:txBody>
      </p:sp>
    </p:spTree>
    <p:extLst>
      <p:ext uri="{BB962C8B-B14F-4D97-AF65-F5344CB8AC3E}">
        <p14:creationId xmlns:p14="http://schemas.microsoft.com/office/powerpoint/2010/main" val="29355447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7970" y="736972"/>
            <a:ext cx="3856205" cy="799147"/>
          </a:xfrm>
        </p:spPr>
        <p:txBody>
          <a:bodyPr>
            <a:normAutofit/>
          </a:bodyPr>
          <a:lstStyle/>
          <a:p>
            <a:pPr algn="r" rtl="1"/>
            <a:r>
              <a:rPr lang="fa-IR" sz="2800" b="1" dirty="0">
                <a:solidFill>
                  <a:schemeClr val="bg1">
                    <a:lumMod val="95000"/>
                  </a:schemeClr>
                </a:solidFill>
                <a:latin typeface="Times New Roman" panose="02020603050405020304" pitchFamily="18" charset="0"/>
                <a:cs typeface="B Traffic" panose="00000400000000000000" pitchFamily="2" charset="-78"/>
              </a:rPr>
              <a:t>ادامه ...</a:t>
            </a:r>
            <a:endParaRPr lang="en-US" sz="2800" b="1" dirty="0">
              <a:solidFill>
                <a:schemeClr val="bg1">
                  <a:lumMod val="95000"/>
                </a:schemeClr>
              </a:solidFill>
              <a:latin typeface="Times New Roman" panose="02020603050405020304" pitchFamily="18" charset="0"/>
              <a:cs typeface="B Traffic" panose="00000400000000000000" pitchFamily="2" charset="-78"/>
            </a:endParaRPr>
          </a:p>
        </p:txBody>
      </p:sp>
      <p:sp>
        <p:nvSpPr>
          <p:cNvPr id="3" name="Content Placeholder 2"/>
          <p:cNvSpPr>
            <a:spLocks noGrp="1"/>
          </p:cNvSpPr>
          <p:nvPr>
            <p:ph idx="1"/>
          </p:nvPr>
        </p:nvSpPr>
        <p:spPr>
          <a:xfrm>
            <a:off x="735062" y="2012414"/>
            <a:ext cx="9221689" cy="2054619"/>
          </a:xfrm>
        </p:spPr>
        <p:txBody>
          <a:bodyPr>
            <a:normAutofit/>
          </a:bodyPr>
          <a:lstStyle/>
          <a:p>
            <a:pPr lvl="0" algn="just" rtl="1">
              <a:lnSpc>
                <a:spcPct val="150000"/>
              </a:lnSpc>
            </a:pPr>
            <a:r>
              <a:rPr lang="fa-IR" sz="2800" dirty="0" smtClean="0">
                <a:cs typeface="B Traffic" panose="00000400000000000000" pitchFamily="2" charset="-78"/>
              </a:rPr>
              <a:t>اشيای بزرگ يا سنگين و همچنین ظروف شيشه‌ای‌، ظروف چيني و ساير اشيای شکستني و ظروف حاوي مواد خوراکي و شیمیایی‌ را در </a:t>
            </a:r>
            <a:r>
              <a:rPr lang="fa-IR" sz="2800" dirty="0" smtClean="0">
                <a:solidFill>
                  <a:srgbClr val="FF0000"/>
                </a:solidFill>
                <a:cs typeface="B Traffic" panose="00000400000000000000" pitchFamily="2" charset="-78"/>
              </a:rPr>
              <a:t>قفسه‌هاي پايين کابینت </a:t>
            </a:r>
            <a:r>
              <a:rPr lang="fa-IR" sz="2800" dirty="0" smtClean="0">
                <a:cs typeface="B Traffic" panose="00000400000000000000" pitchFamily="2" charset="-78"/>
              </a:rPr>
              <a:t>و کمد قرار دهید. </a:t>
            </a:r>
            <a:endParaRPr lang="en-US" sz="2800" dirty="0" smtClean="0">
              <a:cs typeface="B Traffic" panose="00000400000000000000" pitchFamily="2" charset="-78"/>
            </a:endParaRPr>
          </a:p>
        </p:txBody>
      </p:sp>
    </p:spTree>
    <p:extLst>
      <p:ext uri="{BB962C8B-B14F-4D97-AF65-F5344CB8AC3E}">
        <p14:creationId xmlns:p14="http://schemas.microsoft.com/office/powerpoint/2010/main" val="17060759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190" y="818858"/>
            <a:ext cx="9221689" cy="635373"/>
          </a:xfrm>
        </p:spPr>
        <p:txBody>
          <a:bodyPr>
            <a:normAutofit/>
          </a:bodyPr>
          <a:lstStyle/>
          <a:p>
            <a:pPr algn="r" rtl="1"/>
            <a:r>
              <a:rPr lang="fa-IR" sz="2800" b="1" dirty="0">
                <a:solidFill>
                  <a:schemeClr val="bg1">
                    <a:lumMod val="95000"/>
                  </a:schemeClr>
                </a:solidFill>
                <a:latin typeface="Times New Roman" panose="02020603050405020304" pitchFamily="18" charset="0"/>
                <a:cs typeface="B Traffic" panose="00000400000000000000" pitchFamily="2" charset="-78"/>
              </a:rPr>
              <a:t>ادامه ...</a:t>
            </a:r>
            <a:endParaRPr lang="en-US" sz="2800" b="1" dirty="0">
              <a:solidFill>
                <a:schemeClr val="bg1">
                  <a:lumMod val="95000"/>
                </a:schemeClr>
              </a:solidFill>
              <a:latin typeface="Times New Roman" panose="02020603050405020304" pitchFamily="18" charset="0"/>
              <a:cs typeface="B Traffic" panose="00000400000000000000" pitchFamily="2" charset="-78"/>
            </a:endParaRPr>
          </a:p>
        </p:txBody>
      </p:sp>
      <p:sp>
        <p:nvSpPr>
          <p:cNvPr id="3" name="Content Placeholder 2"/>
          <p:cNvSpPr>
            <a:spLocks noGrp="1"/>
          </p:cNvSpPr>
          <p:nvPr>
            <p:ph idx="1"/>
          </p:nvPr>
        </p:nvSpPr>
        <p:spPr>
          <a:xfrm>
            <a:off x="776005" y="1643927"/>
            <a:ext cx="9221689" cy="4893353"/>
          </a:xfrm>
        </p:spPr>
        <p:txBody>
          <a:bodyPr>
            <a:normAutofit/>
          </a:bodyPr>
          <a:lstStyle/>
          <a:p>
            <a:pPr lvl="0" algn="just" rtl="1">
              <a:lnSpc>
                <a:spcPct val="150000"/>
              </a:lnSpc>
            </a:pPr>
            <a:r>
              <a:rPr lang="fa-IR" sz="2800" dirty="0" smtClean="0">
                <a:cs typeface="B Traffic" panose="00000400000000000000" pitchFamily="2" charset="-78"/>
              </a:rPr>
              <a:t>به طور مرتب با </a:t>
            </a:r>
            <a:r>
              <a:rPr lang="fa-IR" sz="2800" dirty="0" err="1" smtClean="0">
                <a:cs typeface="B Traffic" panose="00000400000000000000" pitchFamily="2" charset="-78"/>
              </a:rPr>
              <a:t>اعضاي</a:t>
            </a:r>
            <a:r>
              <a:rPr lang="fa-IR" sz="2800" dirty="0" smtClean="0">
                <a:cs typeface="B Traffic" panose="00000400000000000000" pitchFamily="2" charset="-78"/>
              </a:rPr>
              <a:t> خانواده‌، </a:t>
            </a:r>
            <a:r>
              <a:rPr lang="fa-IR" sz="2800" dirty="0" smtClean="0">
                <a:solidFill>
                  <a:srgbClr val="FF0000"/>
                </a:solidFill>
                <a:cs typeface="B Traffic" panose="00000400000000000000" pitchFamily="2" charset="-78"/>
              </a:rPr>
              <a:t>مراحل </a:t>
            </a:r>
            <a:r>
              <a:rPr lang="fa-IR" sz="2800" dirty="0" err="1" smtClean="0">
                <a:solidFill>
                  <a:srgbClr val="FF0000"/>
                </a:solidFill>
                <a:cs typeface="B Traffic" panose="00000400000000000000" pitchFamily="2" charset="-78"/>
              </a:rPr>
              <a:t>پناهگیری</a:t>
            </a:r>
            <a:r>
              <a:rPr lang="fa-IR" sz="2800" dirty="0" smtClean="0">
                <a:solidFill>
                  <a:srgbClr val="FF0000"/>
                </a:solidFill>
                <a:cs typeface="B Traffic" panose="00000400000000000000" pitchFamily="2" charset="-78"/>
              </a:rPr>
              <a:t> </a:t>
            </a:r>
            <a:r>
              <a:rPr lang="fa-IR" sz="2800" dirty="0" smtClean="0">
                <a:cs typeface="B Traffic" panose="00000400000000000000" pitchFamily="2" charset="-78"/>
              </a:rPr>
              <a:t>را به نحو زیر </a:t>
            </a:r>
            <a:r>
              <a:rPr lang="fa-IR" sz="2800" dirty="0" smtClean="0">
                <a:solidFill>
                  <a:srgbClr val="FF0000"/>
                </a:solidFill>
                <a:cs typeface="B Traffic" panose="00000400000000000000" pitchFamily="2" charset="-78"/>
              </a:rPr>
              <a:t>تمرین</a:t>
            </a:r>
            <a:r>
              <a:rPr lang="fa-IR" sz="2800" dirty="0" smtClean="0">
                <a:cs typeface="B Traffic" panose="00000400000000000000" pitchFamily="2" charset="-78"/>
              </a:rPr>
              <a:t> کنید:</a:t>
            </a:r>
            <a:endParaRPr lang="en-US" sz="2800"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روی زانوهای خود </a:t>
            </a:r>
            <a:r>
              <a:rPr lang="fa-IR" sz="2800" dirty="0" smtClean="0">
                <a:solidFill>
                  <a:srgbClr val="FF0000"/>
                </a:solidFill>
                <a:cs typeface="B Traffic" panose="00000400000000000000" pitchFamily="2" charset="-78"/>
              </a:rPr>
              <a:t>بنشینید</a:t>
            </a:r>
            <a:r>
              <a:rPr lang="fa-IR" sz="2800" dirty="0" smtClean="0">
                <a:cs typeface="B Traffic" panose="00000400000000000000" pitchFamily="2" charset="-78"/>
              </a:rPr>
              <a:t>! سر و گردن خود را با دست و </a:t>
            </a:r>
            <a:r>
              <a:rPr lang="fa-IR" sz="2800" dirty="0" err="1" smtClean="0">
                <a:cs typeface="B Traffic" panose="00000400000000000000" pitchFamily="2" charset="-78"/>
              </a:rPr>
              <a:t>بازوانتان</a:t>
            </a:r>
            <a:r>
              <a:rPr lang="fa-IR" sz="2800" dirty="0" smtClean="0">
                <a:cs typeface="B Traffic" panose="00000400000000000000" pitchFamily="2" charset="-78"/>
              </a:rPr>
              <a:t> </a:t>
            </a:r>
            <a:r>
              <a:rPr lang="fa-IR" sz="2800" dirty="0" smtClean="0">
                <a:solidFill>
                  <a:srgbClr val="FF0000"/>
                </a:solidFill>
                <a:cs typeface="B Traffic" panose="00000400000000000000" pitchFamily="2" charset="-78"/>
              </a:rPr>
              <a:t>بپوشانید</a:t>
            </a:r>
            <a:r>
              <a:rPr lang="fa-IR" sz="2800" dirty="0" smtClean="0">
                <a:cs typeface="B Traffic" panose="00000400000000000000" pitchFamily="2" charset="-78"/>
              </a:rPr>
              <a:t>! اگر محل امنی که از قبل معلوم کرده‌اید؛ فاصله زیادی با شما ندارد، در همان حالت نشسته روی </a:t>
            </a:r>
            <a:r>
              <a:rPr lang="fa-IR" sz="2800" dirty="0" err="1" smtClean="0">
                <a:cs typeface="B Traffic" panose="00000400000000000000" pitchFamily="2" charset="-78"/>
              </a:rPr>
              <a:t>زانوها</a:t>
            </a:r>
            <a:r>
              <a:rPr lang="fa-IR" sz="2800" dirty="0" smtClean="0">
                <a:cs typeface="B Traffic" panose="00000400000000000000" pitchFamily="2" charset="-78"/>
              </a:rPr>
              <a:t>، در حالی که با یک دست از سر و گردن خود محافظت می‌کنید؛ به آن </a:t>
            </a:r>
            <a:r>
              <a:rPr lang="fa-IR" sz="2800" dirty="0" err="1" smtClean="0">
                <a:cs typeface="B Traffic" panose="00000400000000000000" pitchFamily="2" charset="-78"/>
              </a:rPr>
              <a:t>نقطة</a:t>
            </a:r>
            <a:r>
              <a:rPr lang="fa-IR" sz="2800" dirty="0" smtClean="0">
                <a:cs typeface="B Traffic" panose="00000400000000000000" pitchFamily="2" charset="-78"/>
              </a:rPr>
              <a:t> امن بروید و </a:t>
            </a:r>
            <a:r>
              <a:rPr lang="fa-IR" sz="2800" dirty="0" smtClean="0">
                <a:solidFill>
                  <a:srgbClr val="FF0000"/>
                </a:solidFill>
                <a:cs typeface="B Traffic" panose="00000400000000000000" pitchFamily="2" charset="-78"/>
              </a:rPr>
              <a:t>صبر کنید </a:t>
            </a:r>
            <a:r>
              <a:rPr lang="fa-IR" sz="2800" dirty="0" smtClean="0">
                <a:cs typeface="B Traffic" panose="00000400000000000000" pitchFamily="2" charset="-78"/>
              </a:rPr>
              <a:t>تا لرزه‌ها تمام شود. </a:t>
            </a:r>
            <a:endParaRPr lang="en-US" sz="2800" dirty="0">
              <a:cs typeface="B Traffic" panose="00000400000000000000" pitchFamily="2" charset="-78"/>
            </a:endParaRPr>
          </a:p>
        </p:txBody>
      </p:sp>
    </p:spTree>
    <p:extLst>
      <p:ext uri="{BB962C8B-B14F-4D97-AF65-F5344CB8AC3E}">
        <p14:creationId xmlns:p14="http://schemas.microsoft.com/office/powerpoint/2010/main" val="27246052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5140" y="805212"/>
            <a:ext cx="3965387" cy="703612"/>
          </a:xfrm>
        </p:spPr>
        <p:txBody>
          <a:bodyPr>
            <a:normAutofit/>
          </a:bodyPr>
          <a:lstStyle/>
          <a:p>
            <a:pPr algn="r" rtl="1"/>
            <a:r>
              <a:rPr lang="fa-IR" sz="2800" b="1" dirty="0">
                <a:solidFill>
                  <a:schemeClr val="bg1">
                    <a:lumMod val="95000"/>
                  </a:schemeClr>
                </a:solidFill>
                <a:latin typeface="Times New Roman" panose="02020603050405020304" pitchFamily="18" charset="0"/>
                <a:cs typeface="B Traffic" panose="00000400000000000000" pitchFamily="2" charset="-78"/>
              </a:rPr>
              <a:t>ادامه ...</a:t>
            </a:r>
            <a:endParaRPr lang="en-US" sz="2800" b="1" dirty="0">
              <a:solidFill>
                <a:schemeClr val="bg1">
                  <a:lumMod val="95000"/>
                </a:schemeClr>
              </a:solidFill>
              <a:latin typeface="Times New Roman" panose="02020603050405020304" pitchFamily="18" charset="0"/>
              <a:cs typeface="B Traffic" panose="00000400000000000000" pitchFamily="2" charset="-78"/>
            </a:endParaRPr>
          </a:p>
        </p:txBody>
      </p:sp>
      <p:sp>
        <p:nvSpPr>
          <p:cNvPr id="3" name="Content Placeholder 2"/>
          <p:cNvSpPr>
            <a:spLocks noGrp="1"/>
          </p:cNvSpPr>
          <p:nvPr>
            <p:ph idx="1"/>
          </p:nvPr>
        </p:nvSpPr>
        <p:spPr>
          <a:xfrm>
            <a:off x="1119056" y="1498420"/>
            <a:ext cx="8767287" cy="3510308"/>
          </a:xfrm>
        </p:spPr>
        <p:txBody>
          <a:bodyPr>
            <a:normAutofit/>
          </a:bodyPr>
          <a:lstStyle/>
          <a:p>
            <a:pPr lvl="0" algn="just" rtl="1">
              <a:lnSpc>
                <a:spcPct val="150000"/>
              </a:lnSpc>
            </a:pPr>
            <a:r>
              <a:rPr lang="fa-IR" sz="2800" dirty="0" smtClean="0">
                <a:cs typeface="B Traffic" panose="00000400000000000000" pitchFamily="2" charset="-78"/>
              </a:rPr>
              <a:t>در هر اتاقي‌، </a:t>
            </a:r>
            <a:r>
              <a:rPr lang="fa-IR" sz="2800" dirty="0" smtClean="0">
                <a:solidFill>
                  <a:srgbClr val="FF0000"/>
                </a:solidFill>
                <a:cs typeface="B Traffic" panose="00000400000000000000" pitchFamily="2" charset="-78"/>
              </a:rPr>
              <a:t>محل‌هاي امن </a:t>
            </a:r>
            <a:r>
              <a:rPr lang="fa-IR" sz="2800" dirty="0" smtClean="0">
                <a:cs typeface="B Traffic" panose="00000400000000000000" pitchFamily="2" charset="-78"/>
              </a:rPr>
              <a:t>را مشخص کنید</a:t>
            </a:r>
            <a:r>
              <a:rPr lang="en-US" sz="2800" dirty="0" smtClean="0">
                <a:cs typeface="B Traffic" panose="00000400000000000000" pitchFamily="2" charset="-78"/>
              </a:rPr>
              <a:t>‌</a:t>
            </a:r>
            <a:r>
              <a:rPr lang="fa-IR" sz="2800" dirty="0" smtClean="0">
                <a:cs typeface="B Traffic" panose="00000400000000000000" pitchFamily="2" charset="-78"/>
              </a:rPr>
              <a:t> (‌مثلاً </a:t>
            </a:r>
            <a:r>
              <a:rPr lang="fa-IR" sz="2800" dirty="0" err="1" smtClean="0">
                <a:cs typeface="B Traffic" panose="00000400000000000000" pitchFamily="2" charset="-78"/>
              </a:rPr>
              <a:t>زير</a:t>
            </a:r>
            <a:r>
              <a:rPr lang="fa-IR" sz="2800" dirty="0" smtClean="0">
                <a:cs typeface="B Traffic" panose="00000400000000000000" pitchFamily="2" charset="-78"/>
              </a:rPr>
              <a:t> یک </a:t>
            </a:r>
            <a:r>
              <a:rPr lang="fa-IR" sz="2800" dirty="0" err="1" smtClean="0">
                <a:cs typeface="B Traffic" panose="00000400000000000000" pitchFamily="2" charset="-78"/>
              </a:rPr>
              <a:t>ميز</a:t>
            </a:r>
            <a:r>
              <a:rPr lang="fa-IR" sz="2800" dirty="0" smtClean="0">
                <a:cs typeface="B Traffic" panose="00000400000000000000" pitchFamily="2" charset="-78"/>
              </a:rPr>
              <a:t> محکم </a:t>
            </a:r>
            <a:r>
              <a:rPr lang="fa-IR" sz="2800" dirty="0" err="1" smtClean="0">
                <a:cs typeface="B Traffic" panose="00000400000000000000" pitchFamily="2" charset="-78"/>
              </a:rPr>
              <a:t>يا</a:t>
            </a:r>
            <a:r>
              <a:rPr lang="fa-IR" sz="2800" dirty="0" smtClean="0">
                <a:cs typeface="B Traffic" panose="00000400000000000000" pitchFamily="2" charset="-78"/>
              </a:rPr>
              <a:t> کنار ستونها یا </a:t>
            </a:r>
            <a:r>
              <a:rPr lang="fa-IR" sz="2800" dirty="0" err="1" smtClean="0">
                <a:cs typeface="B Traffic" panose="00000400000000000000" pitchFamily="2" charset="-78"/>
              </a:rPr>
              <a:t>ديوارهای</a:t>
            </a:r>
            <a:r>
              <a:rPr lang="fa-IR" sz="2800" dirty="0" smtClean="0">
                <a:cs typeface="B Traffic" panose="00000400000000000000" pitchFamily="2" charset="-78"/>
              </a:rPr>
              <a:t> مجاور آنها). در هر بار </a:t>
            </a:r>
            <a:r>
              <a:rPr lang="fa-IR" sz="2800" dirty="0" smtClean="0">
                <a:solidFill>
                  <a:srgbClr val="FF0000"/>
                </a:solidFill>
                <a:cs typeface="B Traffic" panose="00000400000000000000" pitchFamily="2" charset="-78"/>
              </a:rPr>
              <a:t>تمرین پناهگیری</a:t>
            </a:r>
            <a:r>
              <a:rPr lang="fa-IR" sz="2800" dirty="0" smtClean="0">
                <a:cs typeface="B Traffic" panose="00000400000000000000" pitchFamily="2" charset="-78"/>
              </a:rPr>
              <a:t>، در این محل‌ها پناهگیری کنید تا انجام این عمل در زمان وقوع زلزله، نیاز به صرف وقت نداشته باشد.</a:t>
            </a:r>
            <a:endParaRPr lang="en-US" sz="2800" dirty="0" smtClean="0">
              <a:cs typeface="B Traffic" panose="00000400000000000000" pitchFamily="2" charset="-78"/>
            </a:endParaRPr>
          </a:p>
        </p:txBody>
      </p:sp>
    </p:spTree>
    <p:extLst>
      <p:ext uri="{BB962C8B-B14F-4D97-AF65-F5344CB8AC3E}">
        <p14:creationId xmlns:p14="http://schemas.microsoft.com/office/powerpoint/2010/main" val="38725005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0740" y="818858"/>
            <a:ext cx="4866139" cy="621726"/>
          </a:xfrm>
        </p:spPr>
        <p:txBody>
          <a:bodyPr>
            <a:normAutofit/>
          </a:bodyPr>
          <a:lstStyle/>
          <a:p>
            <a:pPr algn="r" rtl="1"/>
            <a:r>
              <a:rPr lang="fa-IR" sz="2800" b="1" dirty="0">
                <a:solidFill>
                  <a:schemeClr val="bg1">
                    <a:lumMod val="95000"/>
                  </a:schemeClr>
                </a:solidFill>
                <a:latin typeface="Times New Roman" panose="02020603050405020304" pitchFamily="18" charset="0"/>
                <a:cs typeface="B Traffic" panose="00000400000000000000" pitchFamily="2" charset="-78"/>
              </a:rPr>
              <a:t>ادامه ...</a:t>
            </a:r>
            <a:endParaRPr lang="en-US" sz="2800" b="1" dirty="0">
              <a:solidFill>
                <a:schemeClr val="bg1">
                  <a:lumMod val="95000"/>
                </a:schemeClr>
              </a:solidFill>
              <a:latin typeface="Times New Roman" panose="02020603050405020304" pitchFamily="18" charset="0"/>
              <a:cs typeface="B Traffic" panose="00000400000000000000" pitchFamily="2" charset="-78"/>
            </a:endParaRPr>
          </a:p>
        </p:txBody>
      </p:sp>
      <p:sp>
        <p:nvSpPr>
          <p:cNvPr id="3" name="Content Placeholder 2"/>
          <p:cNvSpPr>
            <a:spLocks noGrp="1"/>
          </p:cNvSpPr>
          <p:nvPr>
            <p:ph idx="1"/>
          </p:nvPr>
        </p:nvSpPr>
        <p:spPr>
          <a:xfrm>
            <a:off x="1159999" y="1519386"/>
            <a:ext cx="8767287" cy="3311921"/>
          </a:xfrm>
        </p:spPr>
        <p:txBody>
          <a:bodyPr>
            <a:normAutofit/>
          </a:bodyPr>
          <a:lstStyle/>
          <a:p>
            <a:pPr lvl="0" algn="just" rtl="1">
              <a:lnSpc>
                <a:spcPct val="150000"/>
              </a:lnSpc>
            </a:pPr>
            <a:r>
              <a:rPr lang="fa-IR" sz="2800" dirty="0" smtClean="0">
                <a:cs typeface="B Traffic" panose="00000400000000000000" pitchFamily="2" charset="-78"/>
              </a:rPr>
              <a:t>بعد از زلزله ممکن است سیستم های ارتباطی دچار اختلال شود و امکان ارتباط وجود نداشته باشد. بنابراین با افراد خانواده </a:t>
            </a:r>
            <a:r>
              <a:rPr lang="fa-IR" sz="2800" dirty="0" smtClean="0">
                <a:solidFill>
                  <a:srgbClr val="FF0000"/>
                </a:solidFill>
                <a:cs typeface="B Traffic" panose="00000400000000000000" pitchFamily="2" charset="-78"/>
              </a:rPr>
              <a:t>قرار بگذارید </a:t>
            </a:r>
            <a:r>
              <a:rPr lang="fa-IR" sz="2800" dirty="0" smtClean="0">
                <a:cs typeface="B Traffic" panose="00000400000000000000" pitchFamily="2" charset="-78"/>
              </a:rPr>
              <a:t>که اگر هنگام وقوع زلزله، بیرون از خانه بودید؛ </a:t>
            </a:r>
            <a:r>
              <a:rPr lang="fa-IR" sz="2800" dirty="0" smtClean="0">
                <a:solidFill>
                  <a:srgbClr val="FF0000"/>
                </a:solidFill>
                <a:cs typeface="B Traffic" panose="00000400000000000000" pitchFamily="2" charset="-78"/>
              </a:rPr>
              <a:t>کجا</a:t>
            </a:r>
            <a:r>
              <a:rPr lang="fa-IR" sz="2800" dirty="0" smtClean="0">
                <a:cs typeface="B Traffic" panose="00000400000000000000" pitchFamily="2" charset="-78"/>
              </a:rPr>
              <a:t> همدیگر را پیدا کنید. این محل باید جای امنی باشد که بر اثر زلزله احتمالی کمتر صدمه ببیند (مثلاً پارک نزدیک محل سکونت).</a:t>
            </a:r>
            <a:endParaRPr lang="en-US" sz="2800" dirty="0" smtClean="0">
              <a:cs typeface="B Traffic" panose="00000400000000000000" pitchFamily="2" charset="-78"/>
            </a:endParaRPr>
          </a:p>
        </p:txBody>
      </p:sp>
    </p:spTree>
    <p:extLst>
      <p:ext uri="{BB962C8B-B14F-4D97-AF65-F5344CB8AC3E}">
        <p14:creationId xmlns:p14="http://schemas.microsoft.com/office/powerpoint/2010/main" val="26358143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190" y="818858"/>
            <a:ext cx="9221689" cy="635373"/>
          </a:xfrm>
        </p:spPr>
        <p:txBody>
          <a:bodyPr>
            <a:normAutofit/>
          </a:bodyPr>
          <a:lstStyle/>
          <a:p>
            <a:pPr algn="r" rtl="1"/>
            <a:r>
              <a:rPr lang="fa-IR" sz="2800" b="1" dirty="0">
                <a:solidFill>
                  <a:schemeClr val="bg1">
                    <a:lumMod val="95000"/>
                  </a:schemeClr>
                </a:solidFill>
                <a:latin typeface="Times New Roman" panose="02020603050405020304" pitchFamily="18" charset="0"/>
                <a:cs typeface="B Traffic" panose="00000400000000000000" pitchFamily="2" charset="-78"/>
              </a:rPr>
              <a:t>ادامه ...</a:t>
            </a:r>
            <a:endParaRPr lang="en-US" sz="2800" b="1" dirty="0">
              <a:solidFill>
                <a:schemeClr val="bg1">
                  <a:lumMod val="95000"/>
                </a:schemeClr>
              </a:solidFill>
              <a:latin typeface="Times New Roman" panose="02020603050405020304" pitchFamily="18" charset="0"/>
              <a:cs typeface="B Traffic" panose="00000400000000000000" pitchFamily="2" charset="-78"/>
            </a:endParaRPr>
          </a:p>
        </p:txBody>
      </p:sp>
      <p:sp>
        <p:nvSpPr>
          <p:cNvPr id="3" name="Content Placeholder 2"/>
          <p:cNvSpPr>
            <a:spLocks noGrp="1"/>
          </p:cNvSpPr>
          <p:nvPr>
            <p:ph idx="1"/>
          </p:nvPr>
        </p:nvSpPr>
        <p:spPr/>
        <p:txBody>
          <a:bodyPr>
            <a:normAutofit/>
          </a:bodyPr>
          <a:lstStyle/>
          <a:p>
            <a:pPr lvl="0" algn="just" rtl="1">
              <a:lnSpc>
                <a:spcPct val="150000"/>
              </a:lnSpc>
            </a:pPr>
            <a:r>
              <a:rPr lang="fa-IR" sz="2800" dirty="0" smtClean="0">
                <a:solidFill>
                  <a:srgbClr val="FF0000"/>
                </a:solidFill>
                <a:cs typeface="B Traffic" panose="00000400000000000000" pitchFamily="2" charset="-78"/>
              </a:rPr>
              <a:t>کیف شرایط اضطراری </a:t>
            </a:r>
            <a:r>
              <a:rPr lang="fa-IR" sz="2800" dirty="0" smtClean="0">
                <a:cs typeface="B Traffic" panose="00000400000000000000" pitchFamily="2" charset="-78"/>
              </a:rPr>
              <a:t>(شامل جعبة کمک های اولیه، مقداری پول نقد، کپی کارت شناسایی اعضای خانواده و اسناد مهم، آب بسته بندی شده، غذای خشک و فاسد نشدنی، رادیو باتری خور با باتری اضافه، چراغ قوه با باتری اضافه، مقداری طناب، کنسرو بازکن، سوت، وسایل بهداشت شخصی، لباس مناسب، کفش، زیرانداز پلاستیکی، داروهای مورد نیاز بیماران در خانواده و ...) را برای </a:t>
            </a:r>
            <a:r>
              <a:rPr lang="fa-IR" sz="2800" dirty="0" smtClean="0">
                <a:solidFill>
                  <a:srgbClr val="FF0000"/>
                </a:solidFill>
                <a:cs typeface="B Traffic" panose="00000400000000000000" pitchFamily="2" charset="-78"/>
              </a:rPr>
              <a:t>شرایطی که مجبور به ترک منزل هستید</a:t>
            </a:r>
            <a:r>
              <a:rPr lang="fa-IR" sz="2800" dirty="0" smtClean="0">
                <a:cs typeface="B Traffic" panose="00000400000000000000" pitchFamily="2" charset="-78"/>
              </a:rPr>
              <a:t>؛ تهیه کنید. </a:t>
            </a:r>
            <a:endParaRPr lang="en-US" sz="2800" dirty="0" smtClean="0">
              <a:cs typeface="B Traffic" panose="00000400000000000000" pitchFamily="2" charset="-78"/>
            </a:endParaRPr>
          </a:p>
        </p:txBody>
      </p:sp>
    </p:spTree>
    <p:extLst>
      <p:ext uri="{BB962C8B-B14F-4D97-AF65-F5344CB8AC3E}">
        <p14:creationId xmlns:p14="http://schemas.microsoft.com/office/powerpoint/2010/main" val="7024082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263" y="3023870"/>
            <a:ext cx="8767287" cy="1259946"/>
          </a:xfrm>
        </p:spPr>
        <p:txBody>
          <a:bodyPr>
            <a:normAutofit/>
          </a:bodyPr>
          <a:lstStyle/>
          <a:p>
            <a:pPr algn="ctr" rtl="1"/>
            <a:r>
              <a:rPr lang="fa-IR" sz="4800" b="1" dirty="0" smtClean="0">
                <a:cs typeface="B Traffic" panose="00000400000000000000" pitchFamily="2" charset="-78"/>
              </a:rPr>
              <a:t>اقدامات هنگام وقوع زلزله </a:t>
            </a:r>
            <a:endParaRPr lang="en-US" sz="4800" dirty="0">
              <a:cs typeface="B Traffic" panose="00000400000000000000" pitchFamily="2" charset="-78"/>
            </a:endParaRPr>
          </a:p>
        </p:txBody>
      </p:sp>
      <p:sp>
        <p:nvSpPr>
          <p:cNvPr id="4" name="Rectangle 3">
            <a:hlinkClick r:id="rId2" action="ppaction://hlinksldjump"/>
          </p:cNvPr>
          <p:cNvSpPr/>
          <p:nvPr/>
        </p:nvSpPr>
        <p:spPr>
          <a:xfrm rot="19779307">
            <a:off x="64616" y="230567"/>
            <a:ext cx="681597" cy="291618"/>
          </a:xfrm>
          <a:prstGeom prst="rect">
            <a:avLst/>
          </a:prstGeom>
        </p:spPr>
        <p:txBody>
          <a:bodyPr wrap="none">
            <a:spAutoFit/>
          </a:bodyPr>
          <a:lstStyle/>
          <a:p>
            <a:pPr defTabSz="1007943" rtl="1">
              <a:lnSpc>
                <a:spcPct val="90000"/>
              </a:lnSpc>
              <a:spcBef>
                <a:spcPct val="0"/>
              </a:spcBef>
            </a:pPr>
            <a:r>
              <a:rPr lang="fa-IR" sz="1400" dirty="0">
                <a:latin typeface="Times New Roman"/>
                <a:ea typeface="Times New Roman"/>
                <a:cs typeface="B Titr" panose="00000700000000000000" pitchFamily="2" charset="-78"/>
              </a:rPr>
              <a:t>بازگشت</a:t>
            </a:r>
            <a:endParaRPr lang="en-US" sz="1400" dirty="0">
              <a:latin typeface="Times New Roman"/>
              <a:ea typeface="Times New Roman"/>
              <a:cs typeface="B Titr" panose="00000700000000000000" pitchFamily="2" charset="-78"/>
            </a:endParaRPr>
          </a:p>
        </p:txBody>
      </p:sp>
    </p:spTree>
    <p:extLst>
      <p:ext uri="{BB962C8B-B14F-4D97-AF65-F5344CB8AC3E}">
        <p14:creationId xmlns:p14="http://schemas.microsoft.com/office/powerpoint/2010/main" val="33088842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4764" y="859802"/>
            <a:ext cx="4456707" cy="689965"/>
          </a:xfrm>
        </p:spPr>
        <p:txBody>
          <a:bodyPr>
            <a:normAutofit/>
          </a:bodyPr>
          <a:lstStyle/>
          <a:p>
            <a:pPr lvl="0" algn="r" rtl="1"/>
            <a:r>
              <a:rPr lang="fa-IR" sz="2800" b="1" dirty="0">
                <a:solidFill>
                  <a:schemeClr val="bg1">
                    <a:lumMod val="95000"/>
                  </a:schemeClr>
                </a:solidFill>
                <a:latin typeface="Times New Roman" panose="02020603050405020304" pitchFamily="18" charset="0"/>
                <a:cs typeface="B Traffic" panose="00000400000000000000" pitchFamily="2" charset="-78"/>
              </a:rPr>
              <a:t>اگر داخل ساختمان هستید</a:t>
            </a:r>
            <a:r>
              <a:rPr lang="fa-IR" sz="2800" b="1" dirty="0" smtClean="0">
                <a:solidFill>
                  <a:schemeClr val="bg1">
                    <a:lumMod val="95000"/>
                  </a:schemeClr>
                </a:solidFill>
                <a:latin typeface="Times New Roman" panose="02020603050405020304" pitchFamily="18" charset="0"/>
                <a:cs typeface="B Traffic" panose="00000400000000000000" pitchFamily="2" charset="-78"/>
              </a:rPr>
              <a:t>:</a:t>
            </a:r>
            <a:endParaRPr lang="en-US" sz="2800" b="1" dirty="0">
              <a:solidFill>
                <a:schemeClr val="bg1">
                  <a:lumMod val="95000"/>
                </a:schemeClr>
              </a:solidFill>
              <a:latin typeface="Times New Roman" panose="02020603050405020304" pitchFamily="18" charset="0"/>
              <a:cs typeface="B Traffic" panose="00000400000000000000" pitchFamily="2" charset="-78"/>
            </a:endParaRPr>
          </a:p>
        </p:txBody>
      </p:sp>
      <p:sp>
        <p:nvSpPr>
          <p:cNvPr id="3" name="Content Placeholder 2"/>
          <p:cNvSpPr>
            <a:spLocks noGrp="1"/>
          </p:cNvSpPr>
          <p:nvPr>
            <p:ph idx="1"/>
          </p:nvPr>
        </p:nvSpPr>
        <p:spPr>
          <a:xfrm>
            <a:off x="218364" y="1425551"/>
            <a:ext cx="10257011" cy="5330091"/>
          </a:xfrm>
        </p:spPr>
        <p:txBody>
          <a:bodyPr>
            <a:noAutofit/>
          </a:bodyPr>
          <a:lstStyle/>
          <a:p>
            <a:pPr algn="just" rtl="1">
              <a:lnSpc>
                <a:spcPct val="100000"/>
              </a:lnSpc>
            </a:pPr>
            <a:r>
              <a:rPr lang="fa-IR" sz="2400" dirty="0" smtClean="0">
                <a:cs typeface="B Traffic" panose="00000400000000000000" pitchFamily="2" charset="-78"/>
              </a:rPr>
              <a:t>بهترین اقدام </a:t>
            </a:r>
            <a:r>
              <a:rPr lang="fa-IR" sz="2400" b="1" dirty="0" err="1" smtClean="0">
                <a:solidFill>
                  <a:srgbClr val="FF0000"/>
                </a:solidFill>
                <a:cs typeface="B Traffic" panose="00000400000000000000" pitchFamily="2" charset="-78"/>
              </a:rPr>
              <a:t>پناهگیری</a:t>
            </a:r>
            <a:r>
              <a:rPr lang="fa-IR" sz="2400" dirty="0" smtClean="0">
                <a:cs typeface="B Traffic" panose="00000400000000000000" pitchFamily="2" charset="-78"/>
              </a:rPr>
              <a:t> است. </a:t>
            </a:r>
            <a:endParaRPr lang="en-US" sz="2400" dirty="0" smtClean="0">
              <a:cs typeface="B Traffic" panose="00000400000000000000" pitchFamily="2" charset="-78"/>
            </a:endParaRPr>
          </a:p>
          <a:p>
            <a:pPr lvl="0" algn="just" rtl="1">
              <a:lnSpc>
                <a:spcPct val="100000"/>
              </a:lnSpc>
            </a:pPr>
            <a:r>
              <a:rPr lang="fa-IR" sz="2400" dirty="0" smtClean="0">
                <a:cs typeface="B Traffic" panose="00000400000000000000" pitchFamily="2" charset="-78"/>
              </a:rPr>
              <a:t>برای اینکه زلزله شما را زمین نزند، </a:t>
            </a:r>
            <a:r>
              <a:rPr lang="fa-IR" sz="2400" b="1" dirty="0" smtClean="0">
                <a:solidFill>
                  <a:srgbClr val="FF0000"/>
                </a:solidFill>
                <a:cs typeface="B Traffic" panose="00000400000000000000" pitchFamily="2" charset="-78"/>
              </a:rPr>
              <a:t>روی زانوهای خود بنشیند</a:t>
            </a:r>
            <a:r>
              <a:rPr lang="fa-IR" sz="2400" dirty="0" smtClean="0">
                <a:cs typeface="B Traffic" panose="00000400000000000000" pitchFamily="2" charset="-78"/>
              </a:rPr>
              <a:t>.  </a:t>
            </a:r>
            <a:endParaRPr lang="en-US" sz="2400" b="1" dirty="0" smtClean="0">
              <a:cs typeface="B Traffic" panose="00000400000000000000" pitchFamily="2" charset="-78"/>
            </a:endParaRPr>
          </a:p>
          <a:p>
            <a:pPr lvl="0" algn="just" rtl="1">
              <a:lnSpc>
                <a:spcPct val="100000"/>
              </a:lnSpc>
            </a:pPr>
            <a:r>
              <a:rPr lang="fa-IR" sz="2400" dirty="0" smtClean="0">
                <a:cs typeface="B Traffic" panose="00000400000000000000" pitchFamily="2" charset="-78"/>
              </a:rPr>
              <a:t>برای آنکه خودتان را در برابر اشیای پرتاب شده در فضای منزل، محافظت کنید؛ </a:t>
            </a:r>
            <a:r>
              <a:rPr lang="fa-IR" sz="2400" b="1" dirty="0" smtClean="0">
                <a:solidFill>
                  <a:srgbClr val="FF0000"/>
                </a:solidFill>
                <a:cs typeface="B Traffic" panose="00000400000000000000" pitchFamily="2" charset="-78"/>
              </a:rPr>
              <a:t>با بازوان خود، سر و </a:t>
            </a:r>
            <a:r>
              <a:rPr lang="fa-IR" sz="2400" b="1" dirty="0" err="1" smtClean="0">
                <a:solidFill>
                  <a:srgbClr val="FF0000"/>
                </a:solidFill>
                <a:cs typeface="B Traffic" panose="00000400000000000000" pitchFamily="2" charset="-78"/>
              </a:rPr>
              <a:t>گردنتان</a:t>
            </a:r>
            <a:r>
              <a:rPr lang="fa-IR" sz="2400" b="1" dirty="0" smtClean="0">
                <a:solidFill>
                  <a:srgbClr val="FF0000"/>
                </a:solidFill>
                <a:cs typeface="B Traffic" panose="00000400000000000000" pitchFamily="2" charset="-78"/>
              </a:rPr>
              <a:t> را بپوشانید</a:t>
            </a:r>
            <a:r>
              <a:rPr lang="fa-IR" sz="2400" dirty="0" smtClean="0">
                <a:cs typeface="B Traffic" panose="00000400000000000000" pitchFamily="2" charset="-78"/>
              </a:rPr>
              <a:t>.</a:t>
            </a:r>
            <a:endParaRPr lang="en-US" sz="2400" b="1" dirty="0" smtClean="0">
              <a:cs typeface="B Traffic" panose="00000400000000000000" pitchFamily="2" charset="-78"/>
            </a:endParaRPr>
          </a:p>
          <a:p>
            <a:pPr algn="just" rtl="1">
              <a:lnSpc>
                <a:spcPct val="100000"/>
              </a:lnSpc>
            </a:pPr>
            <a:r>
              <a:rPr lang="fa-IR" sz="2400" dirty="0" smtClean="0">
                <a:cs typeface="B Traffic" panose="00000400000000000000" pitchFamily="2" charset="-78"/>
              </a:rPr>
              <a:t>اگر در معرض خطر اشیائی که سقوط می‌کنند هستید و می‌توانید بدون آنکه خطری شما را تهدید کند، حرکت کنید؛ برای محافظت بیشتر، به حالت چهار دست و پا حرکت کنید و </a:t>
            </a:r>
            <a:r>
              <a:rPr lang="fa-IR" sz="2400" b="1" dirty="0" smtClean="0">
                <a:solidFill>
                  <a:srgbClr val="FF0000"/>
                </a:solidFill>
                <a:cs typeface="B Traffic" panose="00000400000000000000" pitchFamily="2" charset="-78"/>
              </a:rPr>
              <a:t>در زیر یک میز یا نیمکت محکم قرار بگیرید.</a:t>
            </a:r>
            <a:endParaRPr lang="en-US" sz="2400" b="1" dirty="0" smtClean="0">
              <a:solidFill>
                <a:srgbClr val="FF0000"/>
              </a:solidFill>
              <a:cs typeface="B Traffic" panose="00000400000000000000" pitchFamily="2" charset="-78"/>
            </a:endParaRPr>
          </a:p>
          <a:p>
            <a:pPr algn="just" rtl="1">
              <a:lnSpc>
                <a:spcPct val="100000"/>
              </a:lnSpc>
            </a:pPr>
            <a:r>
              <a:rPr lang="fa-IR" sz="2400" dirty="0" smtClean="0">
                <a:cs typeface="B Traffic" panose="00000400000000000000" pitchFamily="2" charset="-78"/>
              </a:rPr>
              <a:t>اگر میز یا نیمکت محکمی در نزدیک شما نیست؛ به حالت چهار دست و پا حرکت کنید و </a:t>
            </a:r>
            <a:r>
              <a:rPr lang="fa-IR" sz="2400" b="1" dirty="0" smtClean="0">
                <a:solidFill>
                  <a:srgbClr val="FF0000"/>
                </a:solidFill>
                <a:cs typeface="B Traffic" panose="00000400000000000000" pitchFamily="2" charset="-78"/>
              </a:rPr>
              <a:t>کنار یک دیوار داخلی قرار بگیرید</a:t>
            </a:r>
            <a:r>
              <a:rPr lang="fa-IR" sz="2400" b="1" dirty="0" smtClean="0">
                <a:cs typeface="B Traffic" panose="00000400000000000000" pitchFamily="2" charset="-78"/>
              </a:rPr>
              <a:t>. </a:t>
            </a:r>
            <a:r>
              <a:rPr lang="fa-IR" sz="2400" b="1" dirty="0" smtClean="0">
                <a:solidFill>
                  <a:srgbClr val="FF0000"/>
                </a:solidFill>
                <a:cs typeface="B Traffic" panose="00000400000000000000" pitchFamily="2" charset="-78"/>
              </a:rPr>
              <a:t>هرگز </a:t>
            </a:r>
            <a:r>
              <a:rPr lang="fa-IR" sz="2400" dirty="0" smtClean="0">
                <a:cs typeface="B Traffic" panose="00000400000000000000" pitchFamily="2" charset="-78"/>
              </a:rPr>
              <a:t>کنار شیشه، پنجره‌ها، درهای خروجی و دیوارهای خارجی و هر چیزی که ممکن است سقوط کند (مانند لوستر، اشیای آویزان یا تزئینات منزل)؛ قرار نگیرید. </a:t>
            </a:r>
            <a:endParaRPr lang="en-US" sz="2400" b="1" dirty="0" smtClean="0">
              <a:cs typeface="B Traffic" panose="00000400000000000000" pitchFamily="2" charset="-78"/>
            </a:endParaRPr>
          </a:p>
          <a:p>
            <a:pPr lvl="0" algn="just" rtl="1">
              <a:lnSpc>
                <a:spcPct val="100000"/>
              </a:lnSpc>
            </a:pPr>
            <a:r>
              <a:rPr lang="fa-IR" sz="2400" dirty="0" smtClean="0">
                <a:cs typeface="B Traffic" panose="00000400000000000000" pitchFamily="2" charset="-78"/>
              </a:rPr>
              <a:t>همان جا که پناه گرفته‌اید، بمانید تا لرزه‌ها تمام شود. </a:t>
            </a:r>
            <a:r>
              <a:rPr lang="fa-IR" sz="2400" b="1" dirty="0" smtClean="0">
                <a:solidFill>
                  <a:srgbClr val="FF0000"/>
                </a:solidFill>
                <a:cs typeface="B Traffic" panose="00000400000000000000" pitchFamily="2" charset="-78"/>
              </a:rPr>
              <a:t>به هیچ وجه جا به جا نشوید.</a:t>
            </a:r>
            <a:endParaRPr lang="en-US" sz="2400" b="1" dirty="0" smtClean="0">
              <a:solidFill>
                <a:srgbClr val="FF0000"/>
              </a:solidFill>
              <a:cs typeface="B Traffic" panose="00000400000000000000" pitchFamily="2" charset="-78"/>
            </a:endParaRPr>
          </a:p>
          <a:p>
            <a:pPr algn="just" rtl="1">
              <a:lnSpc>
                <a:spcPct val="100000"/>
              </a:lnSpc>
            </a:pPr>
            <a:endParaRPr lang="en-US" sz="2400" dirty="0">
              <a:cs typeface="B Traffic" panose="00000400000000000000" pitchFamily="2" charset="-78"/>
            </a:endParaRPr>
          </a:p>
        </p:txBody>
      </p:sp>
    </p:spTree>
    <p:extLst>
      <p:ext uri="{BB962C8B-B14F-4D97-AF65-F5344CB8AC3E}">
        <p14:creationId xmlns:p14="http://schemas.microsoft.com/office/powerpoint/2010/main" val="28589392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6604" y="1489966"/>
            <a:ext cx="10173554" cy="1526189"/>
          </a:xfrm>
        </p:spPr>
        <p:txBody>
          <a:bodyPr>
            <a:normAutofit/>
          </a:bodyPr>
          <a:lstStyle/>
          <a:p>
            <a:pPr lvl="0" algn="just" rtl="1"/>
            <a:r>
              <a:rPr lang="fa-IR" sz="2800" dirty="0" smtClean="0">
                <a:cs typeface="B Traffic" panose="00000400000000000000" pitchFamily="2" charset="-78"/>
              </a:rPr>
              <a:t>اگر هنگام وقوع زلزله، در </a:t>
            </a:r>
            <a:r>
              <a:rPr lang="fa-IR" sz="2800" dirty="0" smtClean="0">
                <a:solidFill>
                  <a:srgbClr val="FF0000"/>
                </a:solidFill>
                <a:cs typeface="B Traffic" panose="00000400000000000000" pitchFamily="2" charset="-78"/>
              </a:rPr>
              <a:t>رختخواب</a:t>
            </a:r>
            <a:r>
              <a:rPr lang="fa-IR" sz="2800" dirty="0" smtClean="0">
                <a:cs typeface="B Traffic" panose="00000400000000000000" pitchFamily="2" charset="-78"/>
              </a:rPr>
              <a:t> هستید‌، همان جا بمانید و </a:t>
            </a:r>
            <a:r>
              <a:rPr lang="fa-IR" sz="2800" dirty="0" smtClean="0">
                <a:solidFill>
                  <a:srgbClr val="FF0000"/>
                </a:solidFill>
                <a:cs typeface="B Traffic" panose="00000400000000000000" pitchFamily="2" charset="-78"/>
              </a:rPr>
              <a:t>بالش را </a:t>
            </a:r>
            <a:r>
              <a:rPr lang="fa-IR" sz="2800" dirty="0" err="1" smtClean="0">
                <a:solidFill>
                  <a:srgbClr val="FF0000"/>
                </a:solidFill>
                <a:cs typeface="B Traffic" panose="00000400000000000000" pitchFamily="2" charset="-78"/>
              </a:rPr>
              <a:t>روي</a:t>
            </a:r>
            <a:r>
              <a:rPr lang="fa-IR" sz="2800" dirty="0" smtClean="0">
                <a:solidFill>
                  <a:srgbClr val="FF0000"/>
                </a:solidFill>
                <a:cs typeface="B Traffic" panose="00000400000000000000" pitchFamily="2" charset="-78"/>
              </a:rPr>
              <a:t> سر </a:t>
            </a:r>
            <a:r>
              <a:rPr lang="fa-IR" sz="2800" dirty="0" smtClean="0">
                <a:cs typeface="B Traffic" panose="00000400000000000000" pitchFamily="2" charset="-78"/>
              </a:rPr>
              <a:t>خود قرار دهید. اما اگر رختخواب زير اشيائي مانند لوستر قرار دارد، ‌فوراً جا به جا شده و به نزدیکترین محل امن پناه ببرید.</a:t>
            </a:r>
            <a:endParaRPr lang="en-US" sz="2800" b="1" dirty="0" smtClean="0">
              <a:cs typeface="B Traffic" panose="00000400000000000000" pitchFamily="2" charset="-78"/>
            </a:endParaRPr>
          </a:p>
        </p:txBody>
      </p:sp>
      <p:pic>
        <p:nvPicPr>
          <p:cNvPr id="4" name="Content Placeholder 3" descr="React-During-Earthquake-www.koorook.com-3.jpg"/>
          <p:cNvPicPr>
            <a:picLocks noChangeAspect="1"/>
          </p:cNvPicPr>
          <p:nvPr/>
        </p:nvPicPr>
        <p:blipFill>
          <a:blip r:embed="rId2" cstate="print"/>
          <a:stretch>
            <a:fillRect/>
          </a:stretch>
        </p:blipFill>
        <p:spPr>
          <a:xfrm>
            <a:off x="2172560" y="2796955"/>
            <a:ext cx="6049373" cy="4114800"/>
          </a:xfrm>
          <a:prstGeom prst="rect">
            <a:avLst/>
          </a:prstGeom>
        </p:spPr>
      </p:pic>
    </p:spTree>
    <p:extLst>
      <p:ext uri="{BB962C8B-B14F-4D97-AF65-F5344CB8AC3E}">
        <p14:creationId xmlns:p14="http://schemas.microsoft.com/office/powerpoint/2010/main" val="18110791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069" y="1255586"/>
            <a:ext cx="10228145" cy="2483894"/>
          </a:xfrm>
        </p:spPr>
        <p:txBody>
          <a:bodyPr>
            <a:noAutofit/>
          </a:bodyPr>
          <a:lstStyle/>
          <a:p>
            <a:pPr lvl="0" algn="just" rtl="1">
              <a:lnSpc>
                <a:spcPct val="150000"/>
              </a:lnSpc>
            </a:pPr>
            <a:r>
              <a:rPr lang="fa-IR" sz="2800" dirty="0" smtClean="0">
                <a:solidFill>
                  <a:srgbClr val="FF0000"/>
                </a:solidFill>
                <a:cs typeface="B Traffic" panose="00000400000000000000" pitchFamily="2" charset="-78"/>
              </a:rPr>
              <a:t>برای پناه‎گیری، در چارچوب درها قرار نگیرید </a:t>
            </a:r>
            <a:r>
              <a:rPr lang="fa-IR" sz="2800" dirty="0" smtClean="0">
                <a:cs typeface="B Traffic" panose="00000400000000000000" pitchFamily="2" charset="-78"/>
              </a:rPr>
              <a:t>چون چارچوب درها نمی‌توانند از شما در مقابل اشیای پرتاب شده در فضای خانه و یا اشیائی که سقوط می‌کنند، محافظت کنند. به علاوه، معلوم نیست که بتوانید در حالت ایستاده در چارچوب در، تعادل خود را حفظ کنید. </a:t>
            </a:r>
            <a:endParaRPr lang="en-US" sz="2800" dirty="0" smtClean="0">
              <a:cs typeface="B Traffic" panose="00000400000000000000" pitchFamily="2" charset="-78"/>
            </a:endParaRPr>
          </a:p>
        </p:txBody>
      </p:sp>
      <p:pic>
        <p:nvPicPr>
          <p:cNvPr id="4" name="Content Placeholder 3" descr="چارچوب در نه.jpg"/>
          <p:cNvPicPr>
            <a:picLocks noChangeAspect="1"/>
          </p:cNvPicPr>
          <p:nvPr/>
        </p:nvPicPr>
        <p:blipFill>
          <a:blip r:embed="rId2" cstate="print"/>
          <a:stretch>
            <a:fillRect/>
          </a:stretch>
        </p:blipFill>
        <p:spPr>
          <a:xfrm>
            <a:off x="4940050" y="4114578"/>
            <a:ext cx="5286184" cy="2743200"/>
          </a:xfrm>
          <a:prstGeom prst="rect">
            <a:avLst/>
          </a:prstGeom>
        </p:spPr>
      </p:pic>
      <p:pic>
        <p:nvPicPr>
          <p:cNvPr id="6" name="Content Placeholder 3" descr="چارچوب د ر.jpg"/>
          <p:cNvPicPr>
            <a:picLocks noChangeAspect="1"/>
          </p:cNvPicPr>
          <p:nvPr/>
        </p:nvPicPr>
        <p:blipFill>
          <a:blip r:embed="rId3" cstate="print"/>
          <a:stretch>
            <a:fillRect/>
          </a:stretch>
        </p:blipFill>
        <p:spPr>
          <a:xfrm>
            <a:off x="1272667" y="3234520"/>
            <a:ext cx="3504050" cy="3623258"/>
          </a:xfrm>
          <a:prstGeom prst="rect">
            <a:avLst/>
          </a:prstGeom>
        </p:spPr>
      </p:pic>
      <p:cxnSp>
        <p:nvCxnSpPr>
          <p:cNvPr id="7" name="Straight Connector 6"/>
          <p:cNvCxnSpPr/>
          <p:nvPr/>
        </p:nvCxnSpPr>
        <p:spPr>
          <a:xfrm>
            <a:off x="1272667" y="3234520"/>
            <a:ext cx="3504050" cy="362325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1272665" y="3234520"/>
            <a:ext cx="3504052" cy="362325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69884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911" y="1491101"/>
            <a:ext cx="10071501" cy="1770713"/>
          </a:xfrm>
        </p:spPr>
        <p:txBody>
          <a:bodyPr>
            <a:noAutofit/>
          </a:bodyPr>
          <a:lstStyle/>
          <a:p>
            <a:pPr algn="just" rtl="1">
              <a:lnSpc>
                <a:spcPct val="150000"/>
              </a:lnSpc>
            </a:pPr>
            <a:r>
              <a:rPr lang="fa-IR" sz="2800" dirty="0" smtClean="0">
                <a:solidFill>
                  <a:srgbClr val="FF0000"/>
                </a:solidFill>
                <a:cs typeface="B Traffic" panose="00000400000000000000" pitchFamily="2" charset="-78"/>
              </a:rPr>
              <a:t>به هیچ وجه از آسانسور استفاده نکنید</a:t>
            </a:r>
            <a:r>
              <a:rPr lang="fa-IR" sz="2800" dirty="0" smtClean="0">
                <a:cs typeface="B Traffic" panose="00000400000000000000" pitchFamily="2" charset="-78"/>
              </a:rPr>
              <a:t>. اگر داخل آسانسور هستید سریعاً در اولین توقف، از آن خارج شوید.</a:t>
            </a:r>
            <a:endParaRPr lang="en-US" sz="2800" dirty="0">
              <a:cs typeface="B Traffic" panose="00000400000000000000" pitchFamily="2" charset="-78"/>
            </a:endParaRPr>
          </a:p>
        </p:txBody>
      </p:sp>
    </p:spTree>
    <p:extLst>
      <p:ext uri="{BB962C8B-B14F-4D97-AF65-F5344CB8AC3E}">
        <p14:creationId xmlns:p14="http://schemas.microsoft.com/office/powerpoint/2010/main" val="21929580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486" y="777914"/>
            <a:ext cx="9221689" cy="635373"/>
          </a:xfrm>
        </p:spPr>
        <p:txBody>
          <a:bodyPr>
            <a:normAutofit/>
          </a:bodyPr>
          <a:lstStyle/>
          <a:p>
            <a:pPr algn="r" rtl="1"/>
            <a:r>
              <a:rPr lang="fa-IR" sz="2800" b="1" dirty="0">
                <a:solidFill>
                  <a:schemeClr val="bg1">
                    <a:lumMod val="95000"/>
                  </a:schemeClr>
                </a:solidFill>
                <a:latin typeface="Times New Roman" panose="02020603050405020304" pitchFamily="18" charset="0"/>
                <a:cs typeface="B Traffic" panose="00000400000000000000" pitchFamily="2" charset="-78"/>
              </a:rPr>
              <a:t>اگر در فضاي باز هستید</a:t>
            </a:r>
            <a:r>
              <a:rPr lang="fa-IR" sz="2800" b="1" dirty="0" smtClean="0">
                <a:solidFill>
                  <a:schemeClr val="bg1">
                    <a:lumMod val="95000"/>
                  </a:schemeClr>
                </a:solidFill>
                <a:latin typeface="Times New Roman" panose="02020603050405020304" pitchFamily="18" charset="0"/>
                <a:cs typeface="B Traffic" panose="00000400000000000000" pitchFamily="2" charset="-78"/>
              </a:rPr>
              <a:t>:</a:t>
            </a:r>
            <a:endParaRPr lang="en-US" sz="2800" b="1" dirty="0">
              <a:solidFill>
                <a:schemeClr val="bg1">
                  <a:lumMod val="95000"/>
                </a:schemeClr>
              </a:solidFill>
              <a:latin typeface="Times New Roman" panose="02020603050405020304" pitchFamily="18" charset="0"/>
              <a:cs typeface="B Traffic" panose="00000400000000000000" pitchFamily="2" charset="-78"/>
            </a:endParaRPr>
          </a:p>
        </p:txBody>
      </p:sp>
      <p:sp>
        <p:nvSpPr>
          <p:cNvPr id="3" name="Content Placeholder 2"/>
          <p:cNvSpPr>
            <a:spLocks noGrp="1"/>
          </p:cNvSpPr>
          <p:nvPr>
            <p:ph idx="1"/>
          </p:nvPr>
        </p:nvSpPr>
        <p:spPr>
          <a:xfrm>
            <a:off x="204716" y="1413294"/>
            <a:ext cx="10255441" cy="1602864"/>
          </a:xfrm>
        </p:spPr>
        <p:txBody>
          <a:bodyPr>
            <a:normAutofit lnSpcReduction="10000"/>
          </a:bodyPr>
          <a:lstStyle/>
          <a:p>
            <a:pPr lvl="0" algn="just" rtl="1">
              <a:lnSpc>
                <a:spcPct val="110000"/>
              </a:lnSpc>
            </a:pPr>
            <a:r>
              <a:rPr lang="fa-IR" sz="2800" dirty="0" err="1" smtClean="0">
                <a:cs typeface="B Traffic" panose="00000400000000000000" pitchFamily="2" charset="-78"/>
              </a:rPr>
              <a:t>هرجايي</a:t>
            </a:r>
            <a:r>
              <a:rPr lang="fa-IR" sz="2800" dirty="0" smtClean="0">
                <a:cs typeface="B Traffic" panose="00000400000000000000" pitchFamily="2" charset="-78"/>
              </a:rPr>
              <a:t> که هستید‌، </a:t>
            </a:r>
            <a:r>
              <a:rPr lang="fa-IR" sz="2800" dirty="0" smtClean="0">
                <a:solidFill>
                  <a:srgbClr val="FF0000"/>
                </a:solidFill>
                <a:cs typeface="B Traffic" panose="00000400000000000000" pitchFamily="2" charset="-78"/>
              </a:rPr>
              <a:t>توقف</a:t>
            </a:r>
            <a:r>
              <a:rPr lang="fa-IR" sz="2800" dirty="0" smtClean="0">
                <a:cs typeface="B Traffic" panose="00000400000000000000" pitchFamily="2" charset="-78"/>
              </a:rPr>
              <a:t> کنید. از دیوارها و ساختمان‌ها </a:t>
            </a:r>
            <a:r>
              <a:rPr lang="fa-IR" sz="2800" dirty="0" smtClean="0">
                <a:solidFill>
                  <a:srgbClr val="FF0000"/>
                </a:solidFill>
                <a:cs typeface="B Traffic" panose="00000400000000000000" pitchFamily="2" charset="-78"/>
              </a:rPr>
              <a:t>فاصله بگیرید</a:t>
            </a:r>
            <a:r>
              <a:rPr lang="fa-IR" sz="2800" dirty="0" smtClean="0">
                <a:cs typeface="B Traffic" panose="00000400000000000000" pitchFamily="2" charset="-78"/>
              </a:rPr>
              <a:t>. </a:t>
            </a:r>
            <a:endParaRPr lang="en-US" sz="2800" b="1" dirty="0" smtClean="0">
              <a:cs typeface="B Traffic" panose="00000400000000000000" pitchFamily="2" charset="-78"/>
            </a:endParaRPr>
          </a:p>
          <a:p>
            <a:pPr lvl="0" algn="just" rtl="1">
              <a:lnSpc>
                <a:spcPct val="110000"/>
              </a:lnSpc>
            </a:pPr>
            <a:r>
              <a:rPr lang="fa-IR" sz="2800" dirty="0" smtClean="0">
                <a:cs typeface="B Traffic" panose="00000400000000000000" pitchFamily="2" charset="-78"/>
              </a:rPr>
              <a:t>از </a:t>
            </a:r>
            <a:r>
              <a:rPr lang="fa-IR" sz="2800" dirty="0" smtClean="0">
                <a:solidFill>
                  <a:srgbClr val="FF0000"/>
                </a:solidFill>
                <a:cs typeface="B Traffic" panose="00000400000000000000" pitchFamily="2" charset="-78"/>
              </a:rPr>
              <a:t>‌ورود به داخل </a:t>
            </a:r>
            <a:r>
              <a:rPr lang="fa-IR" sz="2800" dirty="0" smtClean="0">
                <a:cs typeface="B Traffic" panose="00000400000000000000" pitchFamily="2" charset="-78"/>
              </a:rPr>
              <a:t>ساختمان‌ها و نزديک شدن به </a:t>
            </a:r>
            <a:r>
              <a:rPr lang="fa-IR" sz="2800" dirty="0" smtClean="0">
                <a:solidFill>
                  <a:srgbClr val="FF0000"/>
                </a:solidFill>
                <a:cs typeface="B Traffic" panose="00000400000000000000" pitchFamily="2" charset="-78"/>
              </a:rPr>
              <a:t>‌تيرک‌هاي برق، تلفن و</a:t>
            </a:r>
            <a:r>
              <a:rPr lang="fa-IR" sz="2800" dirty="0" smtClean="0">
                <a:cs typeface="B Traffic" panose="00000400000000000000" pitchFamily="2" charset="-78"/>
              </a:rPr>
              <a:t> مانند آن خودداري كنید.</a:t>
            </a:r>
            <a:endParaRPr lang="en-US" sz="2800" b="1" dirty="0" smtClean="0">
              <a:cs typeface="B Traffic" panose="00000400000000000000" pitchFamily="2" charset="-78"/>
            </a:endParaRPr>
          </a:p>
        </p:txBody>
      </p:sp>
      <p:pic>
        <p:nvPicPr>
          <p:cNvPr id="4" name="Content Placeholder 3" descr="React-During-Earthquake-www.koorook.com-11.jpg"/>
          <p:cNvPicPr>
            <a:picLocks noChangeAspect="1"/>
          </p:cNvPicPr>
          <p:nvPr/>
        </p:nvPicPr>
        <p:blipFill>
          <a:blip r:embed="rId2" cstate="print"/>
          <a:stretch>
            <a:fillRect/>
          </a:stretch>
        </p:blipFill>
        <p:spPr>
          <a:xfrm>
            <a:off x="548478" y="2496686"/>
            <a:ext cx="4973929" cy="3383280"/>
          </a:xfrm>
          <a:prstGeom prst="rect">
            <a:avLst/>
          </a:prstGeom>
        </p:spPr>
      </p:pic>
      <p:sp>
        <p:nvSpPr>
          <p:cNvPr id="5" name="Rectangle 4"/>
          <p:cNvSpPr/>
          <p:nvPr/>
        </p:nvSpPr>
        <p:spPr>
          <a:xfrm>
            <a:off x="5576999" y="2917716"/>
            <a:ext cx="4869179" cy="1514261"/>
          </a:xfrm>
          <a:prstGeom prst="rect">
            <a:avLst/>
          </a:prstGeom>
        </p:spPr>
        <p:txBody>
          <a:bodyPr wrap="square">
            <a:spAutoFit/>
          </a:bodyPr>
          <a:lstStyle/>
          <a:p>
            <a:pPr marL="251986" indent="-251986" algn="just" defTabSz="1007943" rtl="1">
              <a:lnSpc>
                <a:spcPct val="110000"/>
              </a:lnSpc>
              <a:spcBef>
                <a:spcPts val="1102"/>
              </a:spcBef>
              <a:buFont typeface="Arial" panose="020B0604020202020204" pitchFamily="34" charset="0"/>
              <a:buChar char="•"/>
            </a:pPr>
            <a:r>
              <a:rPr lang="fa-IR" sz="2800" dirty="0">
                <a:solidFill>
                  <a:srgbClr val="FF0000"/>
                </a:solidFill>
                <a:cs typeface="B Traffic" panose="00000400000000000000" pitchFamily="2" charset="-78"/>
              </a:rPr>
              <a:t>بنشینید!</a:t>
            </a:r>
            <a:r>
              <a:rPr lang="fa-IR" sz="2800" dirty="0">
                <a:cs typeface="B Traffic" panose="00000400000000000000" pitchFamily="2" charset="-78"/>
              </a:rPr>
              <a:t> سر و گردن خود را با دست و بازوانتان </a:t>
            </a:r>
            <a:r>
              <a:rPr lang="fa-IR" sz="2800" dirty="0">
                <a:solidFill>
                  <a:srgbClr val="FF0000"/>
                </a:solidFill>
                <a:cs typeface="B Traffic" panose="00000400000000000000" pitchFamily="2" charset="-78"/>
              </a:rPr>
              <a:t>بپوشانید!</a:t>
            </a:r>
            <a:r>
              <a:rPr lang="fa-IR" sz="2800" dirty="0">
                <a:cs typeface="B Traffic" panose="00000400000000000000" pitchFamily="2" charset="-78"/>
              </a:rPr>
              <a:t> </a:t>
            </a:r>
            <a:r>
              <a:rPr lang="fa-IR" sz="2800" dirty="0">
                <a:solidFill>
                  <a:srgbClr val="FF0000"/>
                </a:solidFill>
                <a:cs typeface="B Traffic" panose="00000400000000000000" pitchFamily="2" charset="-78"/>
              </a:rPr>
              <a:t>صبر کنید</a:t>
            </a:r>
            <a:r>
              <a:rPr lang="fa-IR" sz="2800" dirty="0">
                <a:cs typeface="B Traffic" panose="00000400000000000000" pitchFamily="2" charset="-78"/>
              </a:rPr>
              <a:t> تا لرزه‌ها تمام شود.</a:t>
            </a:r>
            <a:endParaRPr lang="en-US" sz="2800" dirty="0">
              <a:cs typeface="B Traffic" panose="00000400000000000000" pitchFamily="2" charset="-78"/>
            </a:endParaRPr>
          </a:p>
        </p:txBody>
      </p:sp>
    </p:spTree>
    <p:extLst>
      <p:ext uri="{BB962C8B-B14F-4D97-AF65-F5344CB8AC3E}">
        <p14:creationId xmlns:p14="http://schemas.microsoft.com/office/powerpoint/2010/main" val="41420188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8838" y="777921"/>
            <a:ext cx="9221689" cy="444294"/>
          </a:xfrm>
        </p:spPr>
        <p:txBody>
          <a:bodyPr>
            <a:normAutofit fontScale="90000"/>
          </a:bodyPr>
          <a:lstStyle/>
          <a:p>
            <a:pPr lvl="1" algn="r" defTabSz="1007943" rtl="1">
              <a:lnSpc>
                <a:spcPct val="90000"/>
              </a:lnSpc>
              <a:spcBef>
                <a:spcPct val="0"/>
              </a:spcBef>
            </a:pPr>
            <a:r>
              <a:rPr lang="en-US" sz="2800" b="1" kern="1200" dirty="0">
                <a:solidFill>
                  <a:schemeClr val="bg1">
                    <a:lumMod val="95000"/>
                  </a:schemeClr>
                </a:solidFill>
                <a:latin typeface="Times New Roman" panose="02020603050405020304" pitchFamily="18" charset="0"/>
                <a:ea typeface="+mj-ea"/>
                <a:cs typeface="B Traffic" panose="00000400000000000000" pitchFamily="2" charset="-78"/>
              </a:rPr>
              <a:t/>
            </a:r>
            <a:br>
              <a:rPr lang="en-US" sz="2800" b="1" kern="1200" dirty="0">
                <a:solidFill>
                  <a:schemeClr val="bg1">
                    <a:lumMod val="95000"/>
                  </a:schemeClr>
                </a:solidFill>
                <a:latin typeface="Times New Roman" panose="02020603050405020304" pitchFamily="18" charset="0"/>
                <a:ea typeface="+mj-ea"/>
                <a:cs typeface="B Traffic" panose="00000400000000000000" pitchFamily="2" charset="-78"/>
              </a:rPr>
            </a:br>
            <a:r>
              <a:rPr lang="fa-IR" sz="2800" b="1" kern="1200" dirty="0">
                <a:solidFill>
                  <a:schemeClr val="bg1">
                    <a:lumMod val="95000"/>
                  </a:schemeClr>
                </a:solidFill>
                <a:latin typeface="Times New Roman" panose="02020603050405020304" pitchFamily="18" charset="0"/>
                <a:ea typeface="+mj-ea"/>
                <a:cs typeface="B Traffic" panose="00000400000000000000" pitchFamily="2" charset="-78"/>
              </a:rPr>
              <a:t>اگر در داخل خودرو در حال حرکت هستید‌:</a:t>
            </a:r>
            <a:endParaRPr lang="en-US" sz="28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204716" y="1534742"/>
            <a:ext cx="10276765" cy="2232040"/>
          </a:xfrm>
        </p:spPr>
        <p:txBody>
          <a:bodyPr>
            <a:normAutofit/>
          </a:bodyPr>
          <a:lstStyle/>
          <a:p>
            <a:pPr lvl="0" algn="just" rtl="1"/>
            <a:r>
              <a:rPr lang="fa-IR" sz="2800" dirty="0" smtClean="0">
                <a:cs typeface="B Traffic" panose="00000400000000000000" pitchFamily="2" charset="-78"/>
              </a:rPr>
              <a:t>هر چه سريع‌تر در </a:t>
            </a:r>
            <a:r>
              <a:rPr lang="fa-IR" sz="2800" dirty="0" err="1" smtClean="0">
                <a:cs typeface="B Traffic" panose="00000400000000000000" pitchFamily="2" charset="-78"/>
              </a:rPr>
              <a:t>مکاني</a:t>
            </a:r>
            <a:r>
              <a:rPr lang="fa-IR" sz="2800" dirty="0" smtClean="0">
                <a:cs typeface="B Traffic" panose="00000400000000000000" pitchFamily="2" charset="-78"/>
              </a:rPr>
              <a:t> امن </a:t>
            </a:r>
            <a:r>
              <a:rPr lang="fa-IR" sz="2800" dirty="0" smtClean="0">
                <a:solidFill>
                  <a:srgbClr val="FF0000"/>
                </a:solidFill>
                <a:cs typeface="B Traffic" panose="00000400000000000000" pitchFamily="2" charset="-78"/>
              </a:rPr>
              <a:t>توقف کنید</a:t>
            </a:r>
            <a:r>
              <a:rPr lang="fa-IR" sz="2800" dirty="0" smtClean="0">
                <a:cs typeface="B Traffic" panose="00000400000000000000" pitchFamily="2" charset="-78"/>
              </a:rPr>
              <a:t> (از توقف در </a:t>
            </a:r>
            <a:r>
              <a:rPr lang="fa-IR" sz="2800" dirty="0" smtClean="0">
                <a:solidFill>
                  <a:srgbClr val="FF0000"/>
                </a:solidFill>
                <a:cs typeface="B Traffic" panose="00000400000000000000" pitchFamily="2" charset="-78"/>
              </a:rPr>
              <a:t>مجاورت</a:t>
            </a:r>
            <a:r>
              <a:rPr lang="fa-IR" sz="2800" dirty="0" smtClean="0">
                <a:cs typeface="B Traffic" panose="00000400000000000000" pitchFamily="2" charset="-78"/>
              </a:rPr>
              <a:t> ساختمان‌ها‌، درختان، پل‌ها و تيرک‌هاي برق، تلفن و مانند آن </a:t>
            </a:r>
            <a:r>
              <a:rPr lang="fa-IR" sz="2800" dirty="0" err="1" smtClean="0">
                <a:cs typeface="B Traffic" panose="00000400000000000000" pitchFamily="2" charset="-78"/>
              </a:rPr>
              <a:t>خودداري</a:t>
            </a:r>
            <a:r>
              <a:rPr lang="fa-IR" sz="2800" dirty="0" smtClean="0">
                <a:cs typeface="B Traffic" panose="00000400000000000000" pitchFamily="2" charset="-78"/>
              </a:rPr>
              <a:t> کنید). بعد از توقف، </a:t>
            </a:r>
            <a:r>
              <a:rPr lang="fa-IR" sz="2800" dirty="0" smtClean="0">
                <a:solidFill>
                  <a:srgbClr val="FF0000"/>
                </a:solidFill>
                <a:cs typeface="B Traffic" panose="00000400000000000000" pitchFamily="2" charset="-78"/>
              </a:rPr>
              <a:t>در داخل خودرو بمانید. </a:t>
            </a:r>
            <a:endParaRPr lang="en-US" sz="2800" b="1" dirty="0">
              <a:solidFill>
                <a:srgbClr val="FF0000"/>
              </a:solidFill>
              <a:cs typeface="B Traffic" panose="00000400000000000000" pitchFamily="2" charset="-78"/>
            </a:endParaRPr>
          </a:p>
          <a:p>
            <a:pPr algn="just" rtl="1"/>
            <a:r>
              <a:rPr lang="fa-IR" sz="2800" dirty="0" err="1" smtClean="0">
                <a:cs typeface="B Traffic" panose="00000400000000000000" pitchFamily="2" charset="-78"/>
              </a:rPr>
              <a:t>زماني</a:t>
            </a:r>
            <a:r>
              <a:rPr lang="fa-IR" sz="2800" dirty="0" smtClean="0">
                <a:cs typeface="B Traffic" panose="00000400000000000000" pitchFamily="2" charset="-78"/>
              </a:rPr>
              <a:t> که زلزله </a:t>
            </a:r>
            <a:r>
              <a:rPr lang="fa-IR" sz="2800" dirty="0" err="1" smtClean="0">
                <a:cs typeface="B Traffic" panose="00000400000000000000" pitchFamily="2" charset="-78"/>
              </a:rPr>
              <a:t>پايان</a:t>
            </a:r>
            <a:r>
              <a:rPr lang="fa-IR" sz="2800" dirty="0" smtClean="0">
                <a:cs typeface="B Traffic" panose="00000400000000000000" pitchFamily="2" charset="-78"/>
              </a:rPr>
              <a:t> يافت‌، با </a:t>
            </a:r>
            <a:r>
              <a:rPr lang="fa-IR" sz="2800" dirty="0" err="1" smtClean="0">
                <a:cs typeface="B Traffic" panose="00000400000000000000" pitchFamily="2" charset="-78"/>
              </a:rPr>
              <a:t>احتياط</a:t>
            </a:r>
            <a:r>
              <a:rPr lang="fa-IR" sz="2800" dirty="0" smtClean="0">
                <a:cs typeface="B Traffic" panose="00000400000000000000" pitchFamily="2" charset="-78"/>
              </a:rPr>
              <a:t> به راه خود ادامه دهید، اما از </a:t>
            </a:r>
            <a:r>
              <a:rPr lang="fa-IR" sz="2800" dirty="0" smtClean="0">
                <a:solidFill>
                  <a:srgbClr val="FF0000"/>
                </a:solidFill>
                <a:cs typeface="B Traffic" panose="00000400000000000000" pitchFamily="2" charset="-78"/>
              </a:rPr>
              <a:t>پل‌ها و جاده‌هاي آسيب‌ديد‌ه </a:t>
            </a:r>
            <a:r>
              <a:rPr lang="fa-IR" sz="2800" dirty="0" smtClean="0">
                <a:cs typeface="B Traffic" panose="00000400000000000000" pitchFamily="2" charset="-78"/>
              </a:rPr>
              <a:t>دوری کنید.</a:t>
            </a:r>
            <a:endParaRPr lang="en-US" sz="2800" dirty="0">
              <a:cs typeface="B Traffic" panose="00000400000000000000" pitchFamily="2" charset="-78"/>
            </a:endParaRPr>
          </a:p>
        </p:txBody>
      </p:sp>
      <p:pic>
        <p:nvPicPr>
          <p:cNvPr id="4" name="Content Placeholder 3" descr="React-During-Earthquake-www.koorook.com-12.jpg"/>
          <p:cNvPicPr>
            <a:picLocks noChangeAspect="1"/>
          </p:cNvPicPr>
          <p:nvPr/>
        </p:nvPicPr>
        <p:blipFill>
          <a:blip r:embed="rId2" cstate="print"/>
          <a:stretch>
            <a:fillRect/>
          </a:stretch>
        </p:blipFill>
        <p:spPr>
          <a:xfrm>
            <a:off x="1285442" y="3438379"/>
            <a:ext cx="4692277" cy="3474720"/>
          </a:xfrm>
          <a:prstGeom prst="rect">
            <a:avLst/>
          </a:prstGeom>
        </p:spPr>
      </p:pic>
    </p:spTree>
    <p:extLst>
      <p:ext uri="{BB962C8B-B14F-4D97-AF65-F5344CB8AC3E}">
        <p14:creationId xmlns:p14="http://schemas.microsoft.com/office/powerpoint/2010/main" val="24987892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r" defTabSz="1007943" rtl="1">
              <a:lnSpc>
                <a:spcPct val="90000"/>
              </a:lnSpc>
              <a:spcBef>
                <a:spcPct val="0"/>
              </a:spcBef>
            </a:pPr>
            <a:r>
              <a:rPr lang="fa-IR" sz="2500" b="1" kern="1200" dirty="0">
                <a:solidFill>
                  <a:schemeClr val="bg1">
                    <a:lumMod val="95000"/>
                  </a:schemeClr>
                </a:solidFill>
                <a:latin typeface="Times New Roman" panose="02020603050405020304" pitchFamily="18" charset="0"/>
                <a:ea typeface="+mj-ea"/>
                <a:cs typeface="B Traffic" panose="00000400000000000000" pitchFamily="2" charset="-78"/>
              </a:rPr>
              <a:t>بعد از وقوع زلزله</a:t>
            </a:r>
            <a:endParaRPr lang="en-US" sz="25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871540" y="1521094"/>
            <a:ext cx="9221689" cy="5084422"/>
          </a:xfrm>
        </p:spPr>
        <p:txBody>
          <a:bodyPr>
            <a:normAutofit/>
          </a:bodyPr>
          <a:lstStyle/>
          <a:p>
            <a:pPr algn="just" rtl="1">
              <a:lnSpc>
                <a:spcPct val="150000"/>
              </a:lnSpc>
            </a:pPr>
            <a:r>
              <a:rPr lang="fa-IR" sz="2800" dirty="0" smtClean="0">
                <a:solidFill>
                  <a:srgbClr val="FF0000"/>
                </a:solidFill>
                <a:cs typeface="B Traffic" panose="00000400000000000000" pitchFamily="2" charset="-78"/>
              </a:rPr>
              <a:t>وقتی لرزه‌ها پایان یافت</a:t>
            </a:r>
            <a:r>
              <a:rPr lang="fa-IR" sz="2800" dirty="0" smtClean="0">
                <a:cs typeface="B Traffic" panose="00000400000000000000" pitchFamily="2" charset="-78"/>
              </a:rPr>
              <a:t>؛ اطراف را نگاه کنید. اگر ساختمان صدمه دیده و مسیر باز و امنی برای خروج وجود دارد؛ </a:t>
            </a:r>
            <a:r>
              <a:rPr lang="fa-IR" sz="2800" dirty="0" smtClean="0">
                <a:solidFill>
                  <a:srgbClr val="FF0000"/>
                </a:solidFill>
                <a:cs typeface="B Traffic" panose="00000400000000000000" pitchFamily="2" charset="-78"/>
              </a:rPr>
              <a:t>ساختمان را با احتیاط ترک کنید </a:t>
            </a:r>
            <a:r>
              <a:rPr lang="fa-IR" sz="2800" dirty="0" smtClean="0">
                <a:cs typeface="B Traffic" panose="00000400000000000000" pitchFamily="2" charset="-78"/>
              </a:rPr>
              <a:t>و به فضای باز و دور از نواحی آسیب‌دیده بروید.</a:t>
            </a:r>
            <a:r>
              <a:rPr lang="fa-IR" sz="2800" b="1" dirty="0" smtClean="0">
                <a:cs typeface="B Traffic" panose="00000400000000000000" pitchFamily="2" charset="-78"/>
              </a:rPr>
              <a:t> </a:t>
            </a:r>
            <a:endParaRPr lang="en-US" sz="2800" b="1"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باید </a:t>
            </a:r>
            <a:r>
              <a:rPr lang="fa-IR" sz="2800" dirty="0" smtClean="0">
                <a:solidFill>
                  <a:srgbClr val="FF0000"/>
                </a:solidFill>
                <a:cs typeface="B Traffic" panose="00000400000000000000" pitchFamily="2" charset="-78"/>
              </a:rPr>
              <a:t>آماده ‌لرزش‌های بعدی باشید</a:t>
            </a:r>
            <a:r>
              <a:rPr lang="fa-IR" sz="2800" dirty="0" smtClean="0">
                <a:cs typeface="B Traffic" panose="00000400000000000000" pitchFamily="2" charset="-78"/>
              </a:rPr>
              <a:t>. ‌اين لرزش ها ممکن است آن قدر قوي باشند که به ساختمان‌هاي بدون استحکام آسيب وارد کنند. </a:t>
            </a:r>
            <a:endParaRPr lang="en-US" sz="2800" dirty="0">
              <a:cs typeface="B Traffic" panose="00000400000000000000" pitchFamily="2" charset="-78"/>
            </a:endParaRPr>
          </a:p>
        </p:txBody>
      </p:sp>
    </p:spTree>
    <p:extLst>
      <p:ext uri="{BB962C8B-B14F-4D97-AF65-F5344CB8AC3E}">
        <p14:creationId xmlns:p14="http://schemas.microsoft.com/office/powerpoint/2010/main" val="41659705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r" defTabSz="1007943" rtl="1">
              <a:lnSpc>
                <a:spcPct val="90000"/>
              </a:lnSpc>
              <a:spcBef>
                <a:spcPct val="0"/>
              </a:spcBef>
            </a:pPr>
            <a:r>
              <a:rPr lang="fa-IR" sz="2500" b="1" kern="1200" dirty="0">
                <a:solidFill>
                  <a:schemeClr val="bg1">
                    <a:lumMod val="95000"/>
                  </a:schemeClr>
                </a:solidFill>
                <a:latin typeface="Times New Roman" panose="02020603050405020304" pitchFamily="18" charset="0"/>
                <a:ea typeface="+mj-ea"/>
                <a:cs typeface="B Traffic" panose="00000400000000000000" pitchFamily="2" charset="-78"/>
              </a:rPr>
              <a:t>ادامه ...</a:t>
            </a:r>
            <a:endParaRPr lang="en-US" sz="25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163774" y="1530923"/>
            <a:ext cx="10173554" cy="5333901"/>
          </a:xfrm>
        </p:spPr>
        <p:txBody>
          <a:bodyPr>
            <a:normAutofit lnSpcReduction="10000"/>
          </a:bodyPr>
          <a:lstStyle/>
          <a:p>
            <a:pPr algn="just" rtl="1">
              <a:lnSpc>
                <a:spcPct val="150000"/>
              </a:lnSpc>
            </a:pPr>
            <a:r>
              <a:rPr lang="fa-IR" sz="2800" dirty="0" smtClean="0">
                <a:solidFill>
                  <a:srgbClr val="FF0000"/>
                </a:solidFill>
                <a:cs typeface="B Traffic" panose="00000400000000000000" pitchFamily="2" charset="-78"/>
              </a:rPr>
              <a:t>قفسه‌ها و کابينت‌ها </a:t>
            </a:r>
            <a:r>
              <a:rPr lang="fa-IR" sz="2800" dirty="0" smtClean="0">
                <a:cs typeface="B Traffic" panose="00000400000000000000" pitchFamily="2" charset="-78"/>
              </a:rPr>
              <a:t>را </a:t>
            </a:r>
            <a:r>
              <a:rPr lang="fa-IR" sz="2800" dirty="0" err="1" smtClean="0">
                <a:cs typeface="B Traffic" panose="00000400000000000000" pitchFamily="2" charset="-78"/>
              </a:rPr>
              <a:t>بايد</a:t>
            </a:r>
            <a:r>
              <a:rPr lang="fa-IR" sz="2800" dirty="0" smtClean="0">
                <a:cs typeface="B Traffic" panose="00000400000000000000" pitchFamily="2" charset="-78"/>
              </a:rPr>
              <a:t> ‌با </a:t>
            </a:r>
            <a:r>
              <a:rPr lang="fa-IR" sz="2800" dirty="0" err="1" smtClean="0">
                <a:cs typeface="B Traffic" panose="00000400000000000000" pitchFamily="2" charset="-78"/>
              </a:rPr>
              <a:t>احتياط</a:t>
            </a:r>
            <a:r>
              <a:rPr lang="fa-IR" sz="2800" dirty="0" smtClean="0">
                <a:cs typeface="B Traffic" panose="00000400000000000000" pitchFamily="2" charset="-78"/>
              </a:rPr>
              <a:t> باز کنید چون </a:t>
            </a:r>
            <a:r>
              <a:rPr lang="fa-IR" sz="2800" dirty="0" err="1" smtClean="0">
                <a:cs typeface="B Traffic" panose="00000400000000000000" pitchFamily="2" charset="-78"/>
              </a:rPr>
              <a:t>اشيای</a:t>
            </a:r>
            <a:r>
              <a:rPr lang="fa-IR" sz="2800" dirty="0" smtClean="0">
                <a:cs typeface="B Traffic" panose="00000400000000000000" pitchFamily="2" charset="-78"/>
              </a:rPr>
              <a:t> موجود در آن‌ها ممکن است سقوط کنند.</a:t>
            </a:r>
            <a:endParaRPr lang="en-US" sz="2800" b="1"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از </a:t>
            </a:r>
            <a:r>
              <a:rPr lang="fa-IR" sz="2800" dirty="0" smtClean="0">
                <a:solidFill>
                  <a:srgbClr val="FF0000"/>
                </a:solidFill>
                <a:cs typeface="B Traffic" panose="00000400000000000000" pitchFamily="2" charset="-78"/>
              </a:rPr>
              <a:t>‌نزديک ‌شدن به نواحي آسيب‌ديد‌ه </a:t>
            </a:r>
            <a:r>
              <a:rPr lang="fa-IR" sz="2800" dirty="0" smtClean="0">
                <a:cs typeface="B Traffic" panose="00000400000000000000" pitchFamily="2" charset="-78"/>
              </a:rPr>
              <a:t>دوري کنید مگر آنکه ‌پليس‌، مأموران آتش نشاني يا سازمان‌هاي امدادي به کمک شما نیاز داشته باشند.</a:t>
            </a:r>
          </a:p>
          <a:p>
            <a:pPr algn="just" rtl="1">
              <a:lnSpc>
                <a:spcPct val="150000"/>
              </a:lnSpc>
            </a:pPr>
            <a:r>
              <a:rPr lang="fa-IR" sz="2800" dirty="0">
                <a:cs typeface="B Traffic" panose="00000400000000000000" pitchFamily="2" charset="-78"/>
              </a:rPr>
              <a:t>از طریق رادیو یا تلویزیون یا شبکه‌های اجتماعی رسمی و معتبر، </a:t>
            </a:r>
            <a:r>
              <a:rPr lang="fa-IR" sz="2800" dirty="0">
                <a:solidFill>
                  <a:srgbClr val="FF0000"/>
                </a:solidFill>
                <a:cs typeface="B Traffic" panose="00000400000000000000" pitchFamily="2" charset="-78"/>
              </a:rPr>
              <a:t>اخبار و اطلاعات موثق </a:t>
            </a:r>
            <a:r>
              <a:rPr lang="fa-IR" sz="2800" dirty="0">
                <a:cs typeface="B Traffic" panose="00000400000000000000" pitchFamily="2" charset="-78"/>
              </a:rPr>
              <a:t>و دستورالعمل‌های مربوط به اقدامات اضطراری را کسب کنید.</a:t>
            </a:r>
            <a:endParaRPr lang="en-US" sz="2800" b="1" dirty="0">
              <a:cs typeface="B Traffic" panose="00000400000000000000" pitchFamily="2" charset="-78"/>
            </a:endParaRPr>
          </a:p>
          <a:p>
            <a:pPr algn="just" rtl="1">
              <a:lnSpc>
                <a:spcPct val="150000"/>
              </a:lnSpc>
            </a:pPr>
            <a:r>
              <a:rPr lang="fa-IR" sz="2800" dirty="0">
                <a:cs typeface="B Traffic" panose="00000400000000000000" pitchFamily="2" charset="-78"/>
              </a:rPr>
              <a:t>اگر فرد</a:t>
            </a:r>
            <a:r>
              <a:rPr lang="fa-IR" sz="2800" dirty="0">
                <a:solidFill>
                  <a:srgbClr val="FF0000"/>
                </a:solidFill>
                <a:cs typeface="B Traffic" panose="00000400000000000000" pitchFamily="2" charset="-78"/>
              </a:rPr>
              <a:t> مصدومی </a:t>
            </a:r>
            <a:r>
              <a:rPr lang="fa-IR" sz="2800" dirty="0">
                <a:cs typeface="B Traffic" panose="00000400000000000000" pitchFamily="2" charset="-78"/>
              </a:rPr>
              <a:t>در اطراف شما هست و شما دورة کمک‌های اولیه را گذرانده‌اید، با رعایت اصول ایمنی، به او </a:t>
            </a:r>
            <a:r>
              <a:rPr lang="fa-IR" sz="2800" dirty="0">
                <a:solidFill>
                  <a:srgbClr val="FF0000"/>
                </a:solidFill>
                <a:cs typeface="B Traffic" panose="00000400000000000000" pitchFamily="2" charset="-78"/>
              </a:rPr>
              <a:t>کمک</a:t>
            </a:r>
            <a:r>
              <a:rPr lang="fa-IR" sz="2800" dirty="0">
                <a:cs typeface="B Traffic" panose="00000400000000000000" pitchFamily="2" charset="-78"/>
              </a:rPr>
              <a:t> کنید</a:t>
            </a:r>
            <a:r>
              <a:rPr lang="fa-IR" sz="2800" dirty="0" smtClean="0">
                <a:cs typeface="B Traffic" panose="00000400000000000000" pitchFamily="2" charset="-78"/>
              </a:rPr>
              <a:t>.</a:t>
            </a:r>
            <a:endParaRPr lang="en-US" sz="2800" b="1" dirty="0" smtClean="0">
              <a:cs typeface="B Traffic" panose="00000400000000000000" pitchFamily="2" charset="-78"/>
            </a:endParaRPr>
          </a:p>
          <a:p>
            <a:pPr algn="just" rtl="1">
              <a:lnSpc>
                <a:spcPct val="150000"/>
              </a:lnSpc>
            </a:pPr>
            <a:endParaRPr lang="en-US" sz="2800" dirty="0">
              <a:cs typeface="B Traffic" panose="00000400000000000000" pitchFamily="2" charset="-78"/>
            </a:endParaRPr>
          </a:p>
        </p:txBody>
      </p:sp>
    </p:spTree>
    <p:extLst>
      <p:ext uri="{BB962C8B-B14F-4D97-AF65-F5344CB8AC3E}">
        <p14:creationId xmlns:p14="http://schemas.microsoft.com/office/powerpoint/2010/main" val="42000205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r" defTabSz="1007943" rtl="1">
              <a:lnSpc>
                <a:spcPct val="90000"/>
              </a:lnSpc>
              <a:spcBef>
                <a:spcPct val="0"/>
              </a:spcBef>
            </a:pPr>
            <a:r>
              <a:rPr lang="fa-IR" sz="2500" b="1" kern="1200" dirty="0">
                <a:solidFill>
                  <a:schemeClr val="bg1">
                    <a:lumMod val="95000"/>
                  </a:schemeClr>
                </a:solidFill>
                <a:latin typeface="Times New Roman" panose="02020603050405020304" pitchFamily="18" charset="0"/>
                <a:ea typeface="+mj-ea"/>
                <a:cs typeface="B Traffic" panose="00000400000000000000" pitchFamily="2" charset="-78"/>
              </a:rPr>
              <a:t>ادامه ...</a:t>
            </a:r>
            <a:endParaRPr lang="en-US" sz="25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300251" y="1521095"/>
            <a:ext cx="9976513" cy="2900780"/>
          </a:xfrm>
        </p:spPr>
        <p:txBody>
          <a:bodyPr>
            <a:normAutofit/>
          </a:bodyPr>
          <a:lstStyle/>
          <a:p>
            <a:pPr algn="just" rtl="1">
              <a:lnSpc>
                <a:spcPct val="150000"/>
              </a:lnSpc>
            </a:pPr>
            <a:r>
              <a:rPr lang="fa-IR" sz="2800" dirty="0" smtClean="0">
                <a:cs typeface="B Traffic" panose="00000400000000000000" pitchFamily="2" charset="-78"/>
              </a:rPr>
              <a:t>نهایت احتیاط را بعد از وقوع زلزله، برای تمیز کردن ساختمان‌ها داشته باشید. </a:t>
            </a:r>
            <a:r>
              <a:rPr lang="fa-IR" sz="2800" dirty="0" smtClean="0">
                <a:solidFill>
                  <a:srgbClr val="FF0000"/>
                </a:solidFill>
                <a:cs typeface="B Traffic" panose="00000400000000000000" pitchFamily="2" charset="-78"/>
              </a:rPr>
              <a:t>هرگز سعی نکنید خودتان </a:t>
            </a:r>
            <a:r>
              <a:rPr lang="fa-IR" sz="2800" dirty="0" err="1" smtClean="0">
                <a:solidFill>
                  <a:srgbClr val="FF0000"/>
                </a:solidFill>
                <a:cs typeface="B Traffic" panose="00000400000000000000" pitchFamily="2" charset="-78"/>
              </a:rPr>
              <a:t>آوارهای</a:t>
            </a:r>
            <a:r>
              <a:rPr lang="fa-IR" sz="2800" dirty="0" smtClean="0">
                <a:solidFill>
                  <a:srgbClr val="FF0000"/>
                </a:solidFill>
                <a:cs typeface="B Traffic" panose="00000400000000000000" pitchFamily="2" charset="-78"/>
              </a:rPr>
              <a:t> سنگین را جا به جا کنید</a:t>
            </a:r>
            <a:r>
              <a:rPr lang="fa-IR" sz="2800" dirty="0" smtClean="0">
                <a:cs typeface="B Traffic" panose="00000400000000000000" pitchFamily="2" charset="-78"/>
              </a:rPr>
              <a:t>.</a:t>
            </a:r>
            <a:endParaRPr lang="en-US" sz="2800" b="1" dirty="0" smtClean="0">
              <a:cs typeface="B Traffic" panose="00000400000000000000" pitchFamily="2" charset="-78"/>
            </a:endParaRPr>
          </a:p>
          <a:p>
            <a:pPr algn="just" rtl="1">
              <a:lnSpc>
                <a:spcPct val="150000"/>
              </a:lnSpc>
            </a:pPr>
            <a:r>
              <a:rPr lang="fa-IR" sz="2800" dirty="0" smtClean="0">
                <a:cs typeface="B Traffic" panose="00000400000000000000" pitchFamily="2" charset="-78"/>
              </a:rPr>
              <a:t>در صورتی که به هر دلیلی از منزل </a:t>
            </a:r>
            <a:r>
              <a:rPr lang="fa-IR" sz="2800" dirty="0" smtClean="0">
                <a:solidFill>
                  <a:srgbClr val="FF0000"/>
                </a:solidFill>
                <a:cs typeface="B Traffic" panose="00000400000000000000" pitchFamily="2" charset="-78"/>
              </a:rPr>
              <a:t>خارج</a:t>
            </a:r>
            <a:r>
              <a:rPr lang="fa-IR" sz="2800" dirty="0" smtClean="0">
                <a:cs typeface="B Traffic" panose="00000400000000000000" pitchFamily="2" charset="-78"/>
              </a:rPr>
              <a:t> می‌شوید، </a:t>
            </a:r>
            <a:r>
              <a:rPr lang="fa-IR" sz="2800" dirty="0" smtClean="0">
                <a:solidFill>
                  <a:srgbClr val="FF0000"/>
                </a:solidFill>
                <a:cs typeface="B Traffic" panose="00000400000000000000" pitchFamily="2" charset="-78"/>
              </a:rPr>
              <a:t>شیر اصلی گاز و آب</a:t>
            </a:r>
            <a:r>
              <a:rPr lang="fa-IR" sz="2800" dirty="0" smtClean="0">
                <a:cs typeface="B Traffic" panose="00000400000000000000" pitchFamily="2" charset="-78"/>
              </a:rPr>
              <a:t> را ببندید. </a:t>
            </a:r>
            <a:endParaRPr lang="en-US" sz="2800" b="1" dirty="0" smtClean="0">
              <a:cs typeface="B Traffic" panose="00000400000000000000" pitchFamily="2" charset="-78"/>
            </a:endParaRPr>
          </a:p>
          <a:p>
            <a:pPr algn="just" rtl="1">
              <a:lnSpc>
                <a:spcPct val="150000"/>
              </a:lnSpc>
            </a:pPr>
            <a:endParaRPr lang="en-US" sz="2800" dirty="0">
              <a:cs typeface="B Traffic" panose="00000400000000000000" pitchFamily="2" charset="-78"/>
            </a:endParaRPr>
          </a:p>
        </p:txBody>
      </p:sp>
    </p:spTree>
    <p:extLst>
      <p:ext uri="{BB962C8B-B14F-4D97-AF65-F5344CB8AC3E}">
        <p14:creationId xmlns:p14="http://schemas.microsoft.com/office/powerpoint/2010/main" val="35401254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4513" y="928044"/>
            <a:ext cx="4698478" cy="631160"/>
          </a:xfrm>
        </p:spPr>
        <p:txBody>
          <a:bodyPr>
            <a:normAutofit fontScale="90000"/>
          </a:bodyPr>
          <a:lstStyle/>
          <a:p>
            <a:pPr lvl="1" algn="r" defTabSz="1007943" rtl="1">
              <a:lnSpc>
                <a:spcPct val="90000"/>
              </a:lnSpc>
              <a:spcBef>
                <a:spcPct val="0"/>
              </a:spcBef>
            </a:pPr>
            <a:r>
              <a:rPr lang="ar-SA" sz="2500" b="1" kern="1200" dirty="0">
                <a:solidFill>
                  <a:schemeClr val="bg1">
                    <a:lumMod val="95000"/>
                  </a:schemeClr>
                </a:solidFill>
                <a:latin typeface="Times New Roman" panose="02020603050405020304" pitchFamily="18" charset="0"/>
                <a:ea typeface="+mj-ea"/>
                <a:cs typeface="B Traffic" panose="00000400000000000000" pitchFamily="2" charset="-78"/>
              </a:rPr>
              <a:t>اگر زير آوار  محبوس شده اید:</a:t>
            </a:r>
            <a:r>
              <a:rPr lang="en-US" sz="2500" b="1" kern="1200" dirty="0">
                <a:solidFill>
                  <a:schemeClr val="bg1">
                    <a:lumMod val="95000"/>
                  </a:schemeClr>
                </a:solidFill>
                <a:latin typeface="Times New Roman" panose="02020603050405020304" pitchFamily="18" charset="0"/>
                <a:ea typeface="+mj-ea"/>
                <a:cs typeface="B Traffic" panose="00000400000000000000" pitchFamily="2" charset="-78"/>
              </a:rPr>
              <a:t/>
            </a:r>
            <a:br>
              <a:rPr lang="en-US" sz="2500" b="1" kern="1200" dirty="0">
                <a:solidFill>
                  <a:schemeClr val="bg1">
                    <a:lumMod val="95000"/>
                  </a:schemeClr>
                </a:solidFill>
                <a:latin typeface="Times New Roman" panose="02020603050405020304" pitchFamily="18" charset="0"/>
                <a:ea typeface="+mj-ea"/>
                <a:cs typeface="B Traffic" panose="00000400000000000000" pitchFamily="2" charset="-78"/>
              </a:rPr>
            </a:br>
            <a:endParaRPr lang="en-US" sz="2500" b="1" kern="1200" dirty="0">
              <a:solidFill>
                <a:schemeClr val="bg1">
                  <a:lumMod val="95000"/>
                </a:schemeClr>
              </a:solidFill>
              <a:latin typeface="Times New Roman" panose="02020603050405020304" pitchFamily="18" charset="0"/>
              <a:ea typeface="+mj-ea"/>
              <a:cs typeface="B Traffic" panose="00000400000000000000" pitchFamily="2" charset="-78"/>
            </a:endParaRPr>
          </a:p>
        </p:txBody>
      </p:sp>
      <p:sp>
        <p:nvSpPr>
          <p:cNvPr id="3" name="Content Placeholder 2"/>
          <p:cNvSpPr>
            <a:spLocks noGrp="1"/>
          </p:cNvSpPr>
          <p:nvPr>
            <p:ph idx="1"/>
          </p:nvPr>
        </p:nvSpPr>
        <p:spPr>
          <a:xfrm>
            <a:off x="3931759" y="1493788"/>
            <a:ext cx="6345005" cy="3105507"/>
          </a:xfrm>
        </p:spPr>
        <p:txBody>
          <a:bodyPr>
            <a:noAutofit/>
          </a:bodyPr>
          <a:lstStyle/>
          <a:p>
            <a:pPr algn="just" rtl="1">
              <a:lnSpc>
                <a:spcPct val="120000"/>
              </a:lnSpc>
            </a:pPr>
            <a:r>
              <a:rPr lang="fa-IR" sz="2800" dirty="0" err="1" smtClean="0">
                <a:solidFill>
                  <a:srgbClr val="FF0000"/>
                </a:solidFill>
                <a:cs typeface="B Traffic" panose="00000400000000000000" pitchFamily="2" charset="-78"/>
              </a:rPr>
              <a:t>کبريت</a:t>
            </a:r>
            <a:r>
              <a:rPr lang="fa-IR" sz="2800" dirty="0" smtClean="0">
                <a:cs typeface="B Traffic" panose="00000400000000000000" pitchFamily="2" charset="-78"/>
              </a:rPr>
              <a:t> روشن نکنید.</a:t>
            </a:r>
            <a:endParaRPr lang="en-US" sz="2800" b="1" dirty="0" smtClean="0">
              <a:cs typeface="B Traffic" panose="00000400000000000000" pitchFamily="2" charset="-78"/>
            </a:endParaRPr>
          </a:p>
          <a:p>
            <a:pPr algn="just" rtl="1">
              <a:lnSpc>
                <a:spcPct val="120000"/>
              </a:lnSpc>
            </a:pPr>
            <a:r>
              <a:rPr lang="fa-IR" sz="2800" dirty="0" smtClean="0">
                <a:solidFill>
                  <a:srgbClr val="FF0000"/>
                </a:solidFill>
                <a:cs typeface="B Traffic" panose="00000400000000000000" pitchFamily="2" charset="-78"/>
              </a:rPr>
              <a:t>جا به جا </a:t>
            </a:r>
            <a:r>
              <a:rPr lang="fa-IR" sz="2800" dirty="0" smtClean="0">
                <a:cs typeface="B Traffic" panose="00000400000000000000" pitchFamily="2" charset="-78"/>
              </a:rPr>
              <a:t>نشوید.</a:t>
            </a:r>
            <a:endParaRPr lang="en-US" sz="2800" b="1" dirty="0" smtClean="0">
              <a:cs typeface="B Traffic" panose="00000400000000000000" pitchFamily="2" charset="-78"/>
            </a:endParaRPr>
          </a:p>
          <a:p>
            <a:pPr algn="just" rtl="1">
              <a:lnSpc>
                <a:spcPct val="120000"/>
              </a:lnSpc>
            </a:pPr>
            <a:r>
              <a:rPr lang="fa-IR" sz="2800" dirty="0" smtClean="0">
                <a:cs typeface="B Traffic" panose="00000400000000000000" pitchFamily="2" charset="-78"/>
              </a:rPr>
              <a:t>با دستمال </a:t>
            </a:r>
            <a:r>
              <a:rPr lang="fa-IR" sz="2800" dirty="0" err="1" smtClean="0">
                <a:cs typeface="B Traffic" panose="00000400000000000000" pitchFamily="2" charset="-78"/>
              </a:rPr>
              <a:t>يا</a:t>
            </a:r>
            <a:r>
              <a:rPr lang="fa-IR" sz="2800" dirty="0" smtClean="0">
                <a:cs typeface="B Traffic" panose="00000400000000000000" pitchFamily="2" charset="-78"/>
              </a:rPr>
              <a:t> پارچه‌اي </a:t>
            </a:r>
            <a:r>
              <a:rPr lang="fa-IR" sz="2800" dirty="0" smtClean="0">
                <a:solidFill>
                  <a:srgbClr val="FF0000"/>
                </a:solidFill>
                <a:cs typeface="B Traffic" panose="00000400000000000000" pitchFamily="2" charset="-78"/>
              </a:rPr>
              <a:t>دهان خود را بپوشانید</a:t>
            </a:r>
            <a:r>
              <a:rPr lang="fa-IR" sz="2800" dirty="0" smtClean="0">
                <a:cs typeface="B Traffic" panose="00000400000000000000" pitchFamily="2" charset="-78"/>
              </a:rPr>
              <a:t>.</a:t>
            </a:r>
            <a:endParaRPr lang="en-US" sz="2800" b="1" dirty="0" smtClean="0">
              <a:cs typeface="B Traffic" panose="00000400000000000000" pitchFamily="2" charset="-78"/>
            </a:endParaRPr>
          </a:p>
          <a:p>
            <a:pPr algn="just" rtl="1">
              <a:lnSpc>
                <a:spcPct val="120000"/>
              </a:lnSpc>
            </a:pPr>
            <a:r>
              <a:rPr lang="fa-IR" sz="2800" dirty="0" smtClean="0">
                <a:cs typeface="B Traffic" panose="00000400000000000000" pitchFamily="2" charset="-78"/>
              </a:rPr>
              <a:t>اگر تلفن همراه دارید؛ با </a:t>
            </a:r>
            <a:r>
              <a:rPr lang="fa-IR" sz="2800" dirty="0" smtClean="0">
                <a:solidFill>
                  <a:srgbClr val="FF0000"/>
                </a:solidFill>
                <a:cs typeface="B Traffic" panose="00000400000000000000" pitchFamily="2" charset="-78"/>
              </a:rPr>
              <a:t>تماس گرفتن یا ارسال پیام</a:t>
            </a:r>
            <a:r>
              <a:rPr lang="fa-IR" sz="2800" dirty="0" smtClean="0">
                <a:cs typeface="B Traffic" panose="00000400000000000000" pitchFamily="2" charset="-78"/>
              </a:rPr>
              <a:t>، تقاضای کمک کنید.</a:t>
            </a:r>
            <a:endParaRPr lang="en-US" sz="2800" b="1" dirty="0" smtClean="0">
              <a:cs typeface="B Traffic" panose="00000400000000000000" pitchFamily="2" charset="-78"/>
            </a:endParaRPr>
          </a:p>
        </p:txBody>
      </p:sp>
      <p:pic>
        <p:nvPicPr>
          <p:cNvPr id="4" name="Content Placeholder 3" descr="React-During-Earthquake-www.koorook.com-13.jpg"/>
          <p:cNvPicPr>
            <a:picLocks noChangeAspect="1"/>
          </p:cNvPicPr>
          <p:nvPr/>
        </p:nvPicPr>
        <p:blipFill>
          <a:blip r:embed="rId2" cstate="print"/>
          <a:stretch>
            <a:fillRect/>
          </a:stretch>
        </p:blipFill>
        <p:spPr>
          <a:xfrm>
            <a:off x="167705" y="1445806"/>
            <a:ext cx="3764054" cy="2560320"/>
          </a:xfrm>
          <a:prstGeom prst="rect">
            <a:avLst/>
          </a:prstGeom>
        </p:spPr>
      </p:pic>
      <p:sp>
        <p:nvSpPr>
          <p:cNvPr id="5" name="Rectangle 4"/>
          <p:cNvSpPr/>
          <p:nvPr/>
        </p:nvSpPr>
        <p:spPr>
          <a:xfrm>
            <a:off x="641446" y="4583772"/>
            <a:ext cx="9640958" cy="2160591"/>
          </a:xfrm>
          <a:prstGeom prst="rect">
            <a:avLst/>
          </a:prstGeom>
        </p:spPr>
        <p:txBody>
          <a:bodyPr wrap="square">
            <a:spAutoFit/>
          </a:bodyPr>
          <a:lstStyle/>
          <a:p>
            <a:pPr marL="251986" indent="-251986" algn="just" defTabSz="1007943" rtl="1">
              <a:lnSpc>
                <a:spcPct val="120000"/>
              </a:lnSpc>
              <a:spcBef>
                <a:spcPts val="1102"/>
              </a:spcBef>
              <a:buFont typeface="Arial" panose="020B0604020202020204" pitchFamily="34" charset="0"/>
              <a:buChar char="•"/>
            </a:pPr>
            <a:r>
              <a:rPr lang="fa-IR" sz="2800" dirty="0">
                <a:cs typeface="B Traffic" panose="00000400000000000000" pitchFamily="2" charset="-78"/>
              </a:rPr>
              <a:t>با هر وسيله‌اي كه دم دست دارید به </a:t>
            </a:r>
            <a:r>
              <a:rPr lang="fa-IR" sz="2800" dirty="0">
                <a:solidFill>
                  <a:srgbClr val="FF0000"/>
                </a:solidFill>
                <a:cs typeface="B Traffic" panose="00000400000000000000" pitchFamily="2" charset="-78"/>
              </a:rPr>
              <a:t>لوله يا ديوار ضربه </a:t>
            </a:r>
            <a:r>
              <a:rPr lang="fa-IR" sz="2800" dirty="0">
                <a:cs typeface="B Traffic" panose="00000400000000000000" pitchFamily="2" charset="-78"/>
              </a:rPr>
              <a:t>بزنید تا پرسنل امدادي قادر به يافتن شما باشند. در صورت امکان، از يک </a:t>
            </a:r>
            <a:r>
              <a:rPr lang="fa-IR" sz="2800" dirty="0">
                <a:solidFill>
                  <a:srgbClr val="FF0000"/>
                </a:solidFill>
                <a:cs typeface="B Traffic" panose="00000400000000000000" pitchFamily="2" charset="-78"/>
              </a:rPr>
              <a:t>سوت</a:t>
            </a:r>
            <a:r>
              <a:rPr lang="fa-IR" sz="2800" dirty="0">
                <a:cs typeface="B Traffic" panose="00000400000000000000" pitchFamily="2" charset="-78"/>
              </a:rPr>
              <a:t> استفاده کنید. فقط وقتي كه ضرورت دارد، </a:t>
            </a:r>
            <a:r>
              <a:rPr lang="fa-IR" sz="2800" dirty="0">
                <a:solidFill>
                  <a:srgbClr val="FF0000"/>
                </a:solidFill>
                <a:cs typeface="B Traffic" panose="00000400000000000000" pitchFamily="2" charset="-78"/>
              </a:rPr>
              <a:t>فریاد</a:t>
            </a:r>
            <a:r>
              <a:rPr lang="fa-IR" sz="2800" dirty="0">
                <a:cs typeface="B Traffic" panose="00000400000000000000" pitchFamily="2" charset="-78"/>
              </a:rPr>
              <a:t> بزنید چون فریاد زدن ‌باعث ورود گرد و غبار به ريه‌های شما مي‌شود.</a:t>
            </a:r>
            <a:endParaRPr lang="en-US" sz="2800" dirty="0">
              <a:cs typeface="B Traffic" panose="00000400000000000000" pitchFamily="2" charset="-78"/>
            </a:endParaRPr>
          </a:p>
        </p:txBody>
      </p:sp>
    </p:spTree>
    <p:extLst>
      <p:ext uri="{BB962C8B-B14F-4D97-AF65-F5344CB8AC3E}">
        <p14:creationId xmlns:p14="http://schemas.microsoft.com/office/powerpoint/2010/main" val="16277007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062" y="1643063"/>
            <a:ext cx="9221689" cy="4900611"/>
          </a:xfrm>
        </p:spPr>
        <p:txBody>
          <a:bodyPr/>
          <a:lstStyle/>
          <a:p>
            <a:pPr algn="ctr"/>
            <a:r>
              <a:rPr lang="fa-IR" dirty="0" smtClean="0">
                <a:cs typeface="B Titr" panose="00000700000000000000" pitchFamily="2" charset="-78"/>
              </a:rPr>
              <a:t>موفق باشید</a:t>
            </a:r>
            <a:endParaRPr lang="en-US" dirty="0">
              <a:cs typeface="B Titr" panose="00000700000000000000" pitchFamily="2" charset="-78"/>
            </a:endParaRPr>
          </a:p>
        </p:txBody>
      </p:sp>
      <p:sp>
        <p:nvSpPr>
          <p:cNvPr id="3" name="Slide Number Placeholder 2"/>
          <p:cNvSpPr>
            <a:spLocks noGrp="1"/>
          </p:cNvSpPr>
          <p:nvPr>
            <p:ph type="sldNum" sz="quarter" idx="12"/>
          </p:nvPr>
        </p:nvSpPr>
        <p:spPr/>
        <p:txBody>
          <a:bodyPr/>
          <a:lstStyle/>
          <a:p>
            <a:fld id="{258BE8C0-3224-4778-871B-5C6456A8FD96}" type="slidenum">
              <a:rPr lang="en-US" smtClean="0"/>
              <a:pPr/>
              <a:t>45</a:t>
            </a:fld>
            <a:endParaRPr lang="en-US"/>
          </a:p>
        </p:txBody>
      </p:sp>
    </p:spTree>
    <p:extLst>
      <p:ext uri="{BB962C8B-B14F-4D97-AF65-F5344CB8AC3E}">
        <p14:creationId xmlns:p14="http://schemas.microsoft.com/office/powerpoint/2010/main" val="3431697057"/>
      </p:ext>
    </p:extLst>
  </p:cSld>
  <p:clrMapOvr>
    <a:masterClrMapping/>
  </p:clrMapOvr>
  <p:timing>
    <p:tnLst>
      <p:par>
        <p:cTn id="1" dur="indefinite" restart="never" nodeType="tmRoot"/>
      </p:par>
    </p:tnLst>
  </p:timing>
</p:sld>
</file>

<file path=ppt/theme/theme1.xml><?xml version="1.0" encoding="utf-8"?>
<a:theme xmlns:a="http://schemas.openxmlformats.org/drawingml/2006/main" name="Disaster">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saster" id="{974DF741-828A-430C-9FB9-E4DDA7A1CDF9}" vid="{13991505-A576-41F2-828D-DDF2275428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Disaster</Template>
  <TotalTime>2807</TotalTime>
  <Words>2084</Words>
  <Application>Microsoft Office PowerPoint</Application>
  <PresentationFormat>Custom</PresentationFormat>
  <Paragraphs>123</Paragraphs>
  <Slides>45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B Titr</vt:lpstr>
      <vt:lpstr>B Traffic</vt:lpstr>
      <vt:lpstr>Calibri</vt:lpstr>
      <vt:lpstr>Calibri Light</vt:lpstr>
      <vt:lpstr>Times New Roman</vt:lpstr>
      <vt:lpstr>Disaster</vt:lpstr>
      <vt:lpstr>PowerPoint Presentation</vt:lpstr>
      <vt:lpstr>مطالب آموزشی</vt:lpstr>
      <vt:lpstr>نکاتی درباره آمادگی در برابر سیل </vt:lpstr>
      <vt:lpstr>PowerPoint Presentation</vt:lpstr>
      <vt:lpstr>PowerPoint Presentation</vt:lpstr>
      <vt:lpstr>انواع سیل</vt:lpstr>
      <vt:lpstr>سیل صومعه‌سرا</vt:lpstr>
      <vt:lpstr>سیل آذربایجان شرقی</vt:lpstr>
      <vt:lpstr>سیل بوشهر</vt:lpstr>
      <vt:lpstr>ایتالیا</vt:lpstr>
      <vt:lpstr>آمریکا</vt:lpstr>
      <vt:lpstr>اقدامات قبل، حین و بعد از وقوع سیل</vt:lpstr>
      <vt:lpstr>قبل از وقوع سیل</vt:lpstr>
      <vt:lpstr>حین وقوع سیل</vt:lpstr>
      <vt:lpstr>ادامه ...</vt:lpstr>
      <vt:lpstr>ادامه ...</vt:lpstr>
      <vt:lpstr>بعد از وقوع سیل</vt:lpstr>
      <vt:lpstr>ادامه ...</vt:lpstr>
      <vt:lpstr>ادامه ...</vt:lpstr>
      <vt:lpstr>بیمه سیل</vt:lpstr>
      <vt:lpstr>نکاتی در باره آمادگی در برابر زلزله </vt:lpstr>
      <vt:lpstr>کشورهای دارای بیشترین تعداد وقوع زلزله از 1900 تا 2016</vt:lpstr>
      <vt:lpstr>کشورهای دارای بالاترین آمار مرگ در اثر زلزله از 1900 تا 2016</vt:lpstr>
      <vt:lpstr>نقشه لرزه‎خیزی ایران</vt:lpstr>
      <vt:lpstr>گسل‌های تهران</vt:lpstr>
      <vt:lpstr>اقدامات قبل، حین و بعد از وقوع زلزله</vt:lpstr>
      <vt:lpstr>قبل از وقوع زلزله</vt:lpstr>
      <vt:lpstr>ادامه ...</vt:lpstr>
      <vt:lpstr>ادامه ...</vt:lpstr>
      <vt:lpstr>ادامه ...</vt:lpstr>
      <vt:lpstr>ادامه ...</vt:lpstr>
      <vt:lpstr>ادامه ...</vt:lpstr>
      <vt:lpstr>ادامه ...</vt:lpstr>
      <vt:lpstr>اقدامات هنگام وقوع زلزله </vt:lpstr>
      <vt:lpstr>اگر داخل ساختمان هستید:</vt:lpstr>
      <vt:lpstr>PowerPoint Presentation</vt:lpstr>
      <vt:lpstr>PowerPoint Presentation</vt:lpstr>
      <vt:lpstr>PowerPoint Presentation</vt:lpstr>
      <vt:lpstr>اگر در فضاي باز هستید:</vt:lpstr>
      <vt:lpstr> اگر در داخل خودرو در حال حرکت هستید‌:</vt:lpstr>
      <vt:lpstr>بعد از وقوع زلزله</vt:lpstr>
      <vt:lpstr>ادامه ...</vt:lpstr>
      <vt:lpstr>ادامه ...</vt:lpstr>
      <vt:lpstr>اگر زير آوار  محبوس شده اید: </vt:lpstr>
      <vt:lpstr>موفق باشید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چرا آمادگی</dc:title>
  <dc:creator>Farid</dc:creator>
  <cp:lastModifiedBy>PC Daneshgah</cp:lastModifiedBy>
  <cp:revision>225</cp:revision>
  <dcterms:created xsi:type="dcterms:W3CDTF">2019-08-30T17:16:46Z</dcterms:created>
  <dcterms:modified xsi:type="dcterms:W3CDTF">2022-12-11T02:36:40Z</dcterms:modified>
</cp:coreProperties>
</file>